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38"/>
  </p:notesMasterIdLst>
  <p:handoutMasterIdLst>
    <p:handoutMasterId r:id="rId39"/>
  </p:handoutMasterIdLst>
  <p:sldIdLst>
    <p:sldId id="412" r:id="rId2"/>
    <p:sldId id="331" r:id="rId3"/>
    <p:sldId id="974" r:id="rId4"/>
    <p:sldId id="949" r:id="rId5"/>
    <p:sldId id="731" r:id="rId6"/>
    <p:sldId id="700" r:id="rId7"/>
    <p:sldId id="702" r:id="rId8"/>
    <p:sldId id="964" r:id="rId9"/>
    <p:sldId id="965" r:id="rId10"/>
    <p:sldId id="962" r:id="rId11"/>
    <p:sldId id="963" r:id="rId12"/>
    <p:sldId id="705" r:id="rId13"/>
    <p:sldId id="704" r:id="rId14"/>
    <p:sldId id="706" r:id="rId15"/>
    <p:sldId id="707" r:id="rId16"/>
    <p:sldId id="708" r:id="rId17"/>
    <p:sldId id="709" r:id="rId18"/>
    <p:sldId id="710" r:id="rId19"/>
    <p:sldId id="617" r:id="rId20"/>
    <p:sldId id="950" r:id="rId21"/>
    <p:sldId id="688" r:id="rId22"/>
    <p:sldId id="951" r:id="rId23"/>
    <p:sldId id="618" r:id="rId24"/>
    <p:sldId id="619" r:id="rId25"/>
    <p:sldId id="620" r:id="rId26"/>
    <p:sldId id="621" r:id="rId27"/>
    <p:sldId id="622" r:id="rId28"/>
    <p:sldId id="623" r:id="rId29"/>
    <p:sldId id="624" r:id="rId30"/>
    <p:sldId id="625" r:id="rId31"/>
    <p:sldId id="626" r:id="rId32"/>
    <p:sldId id="627" r:id="rId33"/>
    <p:sldId id="628" r:id="rId34"/>
    <p:sldId id="952" r:id="rId35"/>
    <p:sldId id="862" r:id="rId36"/>
    <p:sldId id="757" r:id="rId37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800000"/>
    <a:srgbClr val="3333FF"/>
    <a:srgbClr val="00FA00"/>
    <a:srgbClr val="FF2600"/>
    <a:srgbClr val="666699"/>
    <a:srgbClr val="CC0099"/>
    <a:srgbClr val="800080"/>
    <a:srgbClr val="00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6" autoAdjust="0"/>
    <p:restoredTop sz="90280" autoAdjust="0"/>
  </p:normalViewPr>
  <p:slideViewPr>
    <p:cSldViewPr>
      <p:cViewPr varScale="1">
        <p:scale>
          <a:sx n="113" d="100"/>
          <a:sy n="113" d="100"/>
        </p:scale>
        <p:origin x="19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3" d="100"/>
        <a:sy n="183" d="100"/>
      </p:scale>
      <p:origin x="0" y="5716"/>
    </p:cViewPr>
  </p:sorterViewPr>
  <p:notesViewPr>
    <p:cSldViewPr>
      <p:cViewPr>
        <p:scale>
          <a:sx n="100" d="100"/>
          <a:sy n="100" d="100"/>
        </p:scale>
        <p:origin x="-864" y="-72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07" tIns="49103" rIns="98207" bIns="49103" numCol="1" anchor="t" anchorCtr="0" compatLnSpc="1">
            <a:prstTxWarp prst="textNoShape">
              <a:avLst/>
            </a:prstTxWarp>
          </a:bodyPr>
          <a:lstStyle>
            <a:lvl1pPr defTabSz="982663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07" tIns="49103" rIns="98207" bIns="49103" numCol="1" anchor="t" anchorCtr="0" compatLnSpc="1">
            <a:prstTxWarp prst="textNoShape">
              <a:avLst/>
            </a:prstTxWarp>
          </a:bodyPr>
          <a:lstStyle>
            <a:lvl1pPr algn="r" defTabSz="982663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07" tIns="49103" rIns="98207" bIns="49103" numCol="1" anchor="b" anchorCtr="0" compatLnSpc="1">
            <a:prstTxWarp prst="textNoShape">
              <a:avLst/>
            </a:prstTxWarp>
          </a:bodyPr>
          <a:lstStyle>
            <a:lvl1pPr defTabSz="982663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07" tIns="49103" rIns="98207" bIns="49103" numCol="1" anchor="b" anchorCtr="0" compatLnSpc="1">
            <a:prstTxWarp prst="textNoShape">
              <a:avLst/>
            </a:prstTxWarp>
          </a:bodyPr>
          <a:lstStyle>
            <a:lvl1pPr algn="r" defTabSz="982663" eaLnBrk="1" hangingPunct="1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F62956C2-D1E8-CD42-95A7-F58F26FD91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07" tIns="49103" rIns="98207" bIns="49103" numCol="1" anchor="t" anchorCtr="0" compatLnSpc="1">
            <a:prstTxWarp prst="textNoShape">
              <a:avLst/>
            </a:prstTxWarp>
          </a:bodyPr>
          <a:lstStyle>
            <a:lvl1pPr defTabSz="982663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07" tIns="49103" rIns="98207" bIns="49103" numCol="1" anchor="t" anchorCtr="0" compatLnSpc="1">
            <a:prstTxWarp prst="textNoShape">
              <a:avLst/>
            </a:prstTxWarp>
          </a:bodyPr>
          <a:lstStyle>
            <a:lvl1pPr algn="r" defTabSz="982663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96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07" tIns="49103" rIns="98207" bIns="491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396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07" tIns="49103" rIns="98207" bIns="49103" numCol="1" anchor="b" anchorCtr="0" compatLnSpc="1">
            <a:prstTxWarp prst="textNoShape">
              <a:avLst/>
            </a:prstTxWarp>
          </a:bodyPr>
          <a:lstStyle>
            <a:lvl1pPr defTabSz="982663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96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207" tIns="49103" rIns="98207" bIns="49103" numCol="1" anchor="b" anchorCtr="0" compatLnSpc="1">
            <a:prstTxWarp prst="textNoShape">
              <a:avLst/>
            </a:prstTxWarp>
          </a:bodyPr>
          <a:lstStyle>
            <a:lvl1pPr algn="r" defTabSz="982663" eaLnBrk="1" hangingPunct="1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C25510F9-DC48-6446-973B-F0D333DBBF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只上一节课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7550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>
                <a:solidFill>
                  <a:srgbClr val="0000FF"/>
                </a:solidFill>
                <a:latin typeface="Times New Roman" pitchFamily="18" charset="0"/>
                <a:ea typeface="黑体" charset="-122"/>
                <a:cs typeface="+mn-cs"/>
              </a:rPr>
              <a:t>The form of generalized forces depends on the the selection of generalized coordinates!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2339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大约需要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分钟测验</a:t>
            </a:r>
            <a:r>
              <a:rPr kumimoji="1" lang="en-US" altLang="zh-CN" dirty="0"/>
              <a:t>,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850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sz="1200" b="1" i="1" smtClean="0">
                        <a:latin typeface="Cambria Math" charset="0"/>
                      </a:rPr>
                      <m:t>𝑭</m:t>
                    </m:r>
                    <m:r>
                      <a:rPr kumimoji="1" lang="en-US" altLang="zh-CN" sz="1200" i="1" baseline="-2500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sz="1200" b="1" dirty="0">
                    <a:ea typeface="SimHei" charset="-122"/>
                    <a:cs typeface="SimHei" charset="-122"/>
                  </a:rPr>
                  <a:t> 表示由粘滞摩擦系数构成的（</a:t>
                </a:r>
                <a:r>
                  <a:rPr lang="en-US" altLang="zh-CN" sz="1200" b="1" dirty="0">
                    <a:ea typeface="SimHei" charset="-122"/>
                    <a:cs typeface="SimHei" charset="-122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CN" sz="1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altLang="zh-CN" sz="1200" b="1" dirty="0">
                    <a:ea typeface="SimHei" charset="-122"/>
                    <a:cs typeface="SimHei" charset="-122"/>
                  </a:rPr>
                  <a:t>n</a:t>
                </a:r>
                <a:r>
                  <a:rPr lang="zh-CN" altLang="en-US" sz="1200" b="1" dirty="0">
                    <a:ea typeface="SimHei" charset="-122"/>
                    <a:cs typeface="SimHei" charset="-122"/>
                  </a:rPr>
                  <a:t>）对角阵。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sz="1200" b="1" i="0">
                    <a:latin typeface="Cambria Math" charset="0"/>
                  </a:rPr>
                  <a:t>𝑭</a:t>
                </a:r>
                <a:r>
                  <a:rPr kumimoji="1" lang="en-US" altLang="zh-CN" sz="1200" i="0" baseline="-25000">
                    <a:latin typeface="Cambria Math" charset="0"/>
                  </a:rPr>
                  <a:t>𝑣</a:t>
                </a:r>
                <a:r>
                  <a:rPr lang="zh-CN" altLang="en-US" sz="1200" b="1" dirty="0">
                    <a:ea typeface="SimHei" charset="-122"/>
                    <a:cs typeface="SimHei" charset="-122"/>
                  </a:rPr>
                  <a:t> 表示由粘滞摩擦系数构成的（</a:t>
                </a:r>
                <a:r>
                  <a:rPr lang="en-US" altLang="zh-CN" sz="1200" b="1" dirty="0">
                    <a:ea typeface="SimHei" charset="-122"/>
                    <a:cs typeface="SimHei" charset="-122"/>
                  </a:rPr>
                  <a:t>n</a:t>
                </a:r>
                <a:r>
                  <a:rPr lang="en-US" altLang="zh-CN" sz="1200" b="1" i="0">
                    <a:latin typeface="Cambria Math" charset="0"/>
                    <a:ea typeface="Cambria Math" charset="0"/>
                    <a:cs typeface="Cambria Math" charset="0"/>
                  </a:rPr>
                  <a:t>×</a:t>
                </a:r>
                <a:r>
                  <a:rPr lang="en-US" altLang="zh-CN" sz="1200" b="1" dirty="0">
                    <a:ea typeface="SimHei" charset="-122"/>
                    <a:cs typeface="SimHei" charset="-122"/>
                  </a:rPr>
                  <a:t>n</a:t>
                </a:r>
                <a:r>
                  <a:rPr lang="zh-CN" altLang="en-US" sz="1200" b="1" dirty="0">
                    <a:ea typeface="SimHei" charset="-122"/>
                    <a:cs typeface="SimHei" charset="-122"/>
                  </a:rPr>
                  <a:t>）对角阵。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517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ea typeface="SimHei" charset="-122"/>
                <a:cs typeface="SimHei" charset="-122"/>
              </a:rPr>
              <a:t>为接触点的笛卡尔坐标对系统广义坐标的雅可比矩阵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3119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HI1) an impact results from the contact of the swing leg end with the ground; </a:t>
            </a:r>
            <a:endParaRPr lang="en" altLang="zh-CN" dirty="0"/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HI2) the impact is instantaneous;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HI3) the impact results in no rebound and no slipping of the swing leg; 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HI4) at the moment of impact, the stance leg lifts from the ground without interaction; </a:t>
            </a:r>
            <a:endParaRPr lang="en" altLang="zh-CN" dirty="0">
              <a:effectLst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HI5) the externally applied forces during the impact can be represented by impulses; </a:t>
            </a:r>
            <a:endParaRPr lang="en" altLang="zh-CN" dirty="0">
              <a:effectLst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HI6) the actuators cannot generate impulses and hence can be ignored during impact; and </a:t>
            </a:r>
            <a:endParaRPr lang="en" altLang="zh-CN" dirty="0">
              <a:effectLst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HI7) the impulsive forces may result in an instantaneous change in the robot’s velocities, but there is no instantaneous change in the configuration. </a:t>
            </a:r>
            <a:endParaRPr lang="en" altLang="zh-CN" dirty="0"/>
          </a:p>
          <a:p>
            <a:pPr marL="595313" indent="-457200" algn="just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endParaRPr lang="zh-CN" altLang="zh-CN" sz="1200" b="1" kern="100" dirty="0">
              <a:solidFill>
                <a:schemeClr val="tx1"/>
              </a:solidFill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5669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solidFill>
                  <a:schemeClr val="tx1"/>
                </a:solidFill>
                <a:ea typeface="黑体" pitchFamily="49" charset="-122"/>
              </a:rPr>
              <a:t>Impact</a:t>
            </a:r>
            <a:r>
              <a:rPr lang="zh-CN" altLang="en-US" sz="12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1200" b="1" dirty="0">
                <a:solidFill>
                  <a:schemeClr val="tx1"/>
                </a:solidFill>
                <a:ea typeface="黑体" pitchFamily="49" charset="-122"/>
              </a:rPr>
              <a:t>Dynamics equation can be written as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537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2003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0973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4077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978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826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826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826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826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82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82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82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82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CF9BDE56-6BE2-9D41-AA60-0673C07C9B3B}" type="slidenum">
              <a:rPr lang="zh-CN" altLang="en-US" sz="1300"/>
              <a:pPr>
                <a:spcBef>
                  <a:spcPct val="0"/>
                </a:spcBef>
              </a:pPr>
              <a:t>2</a:t>
            </a:fld>
            <a:endParaRPr lang="en-US" altLang="zh-CN" sz="13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latin typeface="Times New Roman" charset="0"/>
              </a:rPr>
              <a:t>机器人构形、指标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9373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1081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http://</a:t>
            </a:r>
            <a:r>
              <a:rPr kumimoji="1" lang="en" altLang="zh-CN" dirty="0" err="1"/>
              <a:t>www.eecs.umich.edu</a:t>
            </a:r>
            <a:r>
              <a:rPr kumimoji="1" lang="en" altLang="zh-CN" dirty="0"/>
              <a:t>/~grizzle/papers/</a:t>
            </a:r>
            <a:r>
              <a:rPr kumimoji="1" lang="en" altLang="zh-CN" dirty="0" err="1"/>
              <a:t>Three_link_walker.zip</a:t>
            </a:r>
            <a:endParaRPr kumimoji="1" lang="en" altLang="zh-CN" dirty="0"/>
          </a:p>
          <a:p>
            <a:r>
              <a:rPr kumimoji="1" lang="en" altLang="zh-CN" dirty="0"/>
              <a:t>http://</a:t>
            </a:r>
            <a:r>
              <a:rPr kumimoji="1" lang="en" altLang="zh-CN" dirty="0" err="1"/>
              <a:t>www.eecs.umich.edu</a:t>
            </a:r>
            <a:r>
              <a:rPr kumimoji="1" lang="en" altLang="zh-CN" dirty="0"/>
              <a:t>/~grizzle/papers/</a:t>
            </a:r>
            <a:r>
              <a:rPr kumimoji="1" lang="en" altLang="zh-CN" dirty="0" err="1"/>
              <a:t>Westervelt_Grizzle_five_link_walking_simulator.zip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7297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http://</a:t>
            </a:r>
            <a:r>
              <a:rPr kumimoji="1" lang="en" altLang="zh-CN" dirty="0" err="1"/>
              <a:t>www.eecs.umich.edu</a:t>
            </a:r>
            <a:r>
              <a:rPr kumimoji="1" lang="en" altLang="zh-CN" dirty="0"/>
              <a:t>/~grizzle/papers/</a:t>
            </a:r>
            <a:r>
              <a:rPr kumimoji="1" lang="en" altLang="zh-CN" dirty="0" err="1"/>
              <a:t>Three_link_walker.zip</a:t>
            </a:r>
            <a:endParaRPr kumimoji="1" lang="en" altLang="zh-CN" dirty="0"/>
          </a:p>
          <a:p>
            <a:r>
              <a:rPr kumimoji="1" lang="en" altLang="zh-CN" dirty="0"/>
              <a:t>http://</a:t>
            </a:r>
            <a:r>
              <a:rPr kumimoji="1" lang="en" altLang="zh-CN" dirty="0" err="1"/>
              <a:t>www.eecs.umich.edu</a:t>
            </a:r>
            <a:r>
              <a:rPr kumimoji="1" lang="en" altLang="zh-CN" dirty="0"/>
              <a:t>/~grizzle/papers/</a:t>
            </a:r>
            <a:r>
              <a:rPr kumimoji="1" lang="en" altLang="zh-CN" dirty="0" err="1"/>
              <a:t>Westervelt_Grizzle_five_link_walking_simulator.zip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5778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043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826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826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826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826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82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82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82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826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704BBD12-2B08-7C46-A9B5-F8CFAAD496C3}" type="slidenum">
              <a:rPr lang="zh-CN" altLang="en-US" sz="1300"/>
              <a:pPr>
                <a:spcBef>
                  <a:spcPct val="0"/>
                </a:spcBef>
              </a:pPr>
              <a:t>36</a:t>
            </a:fld>
            <a:endParaRPr lang="en-US" altLang="zh-CN" sz="1300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641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b="1" dirty="0">
                <a:latin typeface="Times New Roman" pitchFamily="18" charset="0"/>
                <a:ea typeface="黑体" pitchFamily="49" charset="-122"/>
              </a:rPr>
              <a:t>动能包括：</a:t>
            </a:r>
            <a:r>
              <a:rPr lang="zh-CN" altLang="en-CN" sz="1200" b="1" dirty="0">
                <a:latin typeface="Times New Roman" pitchFamily="18" charset="0"/>
                <a:ea typeface="黑体" pitchFamily="49" charset="-122"/>
              </a:rPr>
              <a:t>质心</a:t>
            </a:r>
            <a:r>
              <a:rPr lang="zh-CN" altLang="en-US" sz="1200" b="1" dirty="0">
                <a:latin typeface="Times New Roman" pitchFamily="18" charset="0"/>
                <a:ea typeface="黑体" pitchFamily="49" charset="-122"/>
              </a:rPr>
              <a:t>平动动能，绕质心的转动动能</a:t>
            </a:r>
            <a:endParaRPr lang="en-US" altLang="zh-CN" sz="1200" b="1" dirty="0">
              <a:latin typeface="Times New Roman" pitchFamily="18" charset="0"/>
              <a:ea typeface="黑体" pitchFamily="49" charset="-122"/>
            </a:endParaRPr>
          </a:p>
          <a:p>
            <a:pPr marL="457200" indent="-457200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b="1" dirty="0">
                <a:latin typeface="Times New Roman" pitchFamily="18" charset="0"/>
                <a:ea typeface="黑体" pitchFamily="49" charset="-122"/>
              </a:rPr>
              <a:t>势能包括重力势能和弹性势能</a:t>
            </a:r>
            <a:endParaRPr lang="en-US" altLang="zh-CN" sz="1200" b="1" dirty="0">
              <a:latin typeface="Times New Roman" pitchFamily="18" charset="0"/>
              <a:ea typeface="黑体" pitchFamily="49" charset="-122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4820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b="1" dirty="0">
                <a:latin typeface="Times New Roman" pitchFamily="18" charset="0"/>
                <a:ea typeface="黑体" pitchFamily="49" charset="-122"/>
              </a:rPr>
              <a:t>势能仅是广义坐标的函数，与速度无关；</a:t>
            </a:r>
            <a:endParaRPr lang="en-US" altLang="zh-CN" sz="1200" b="1" dirty="0">
              <a:latin typeface="Times New Roman" pitchFamily="18" charset="0"/>
              <a:ea typeface="黑体" pitchFamily="49" charset="-122"/>
            </a:endParaRPr>
          </a:p>
          <a:p>
            <a:pPr marL="457200" indent="-457200">
              <a:lnSpc>
                <a:spcPct val="130000"/>
              </a:lnSpc>
              <a:buFont typeface="Wingdings" charset="2"/>
              <a:buChar char="l"/>
            </a:pPr>
            <a:r>
              <a:rPr lang="zh-CN" altLang="en-US" sz="1200" b="1" dirty="0">
                <a:latin typeface="Times New Roman" pitchFamily="18" charset="0"/>
                <a:ea typeface="黑体" pitchFamily="49" charset="-122"/>
              </a:rPr>
              <a:t>势能包括重力势能和弹性势能</a:t>
            </a:r>
            <a:endParaRPr lang="en-US" altLang="zh-CN" sz="1200" b="1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3156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995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8B8B8B"/>
                </a:solidFill>
                <a:effectLst/>
                <a:latin typeface="DeepSeek-CJK-patch"/>
              </a:rPr>
              <a:t>系统不能产生能量，只能消耗或存储能量。比如电路中的无源元件如电阻、电容、电感，它们不会自己产生能量，电阻消耗能量，而电容和电感存储能量。所以在动力学系统里，无源性可能意味着系统内部没有能量源，所有的能量变化来自于外部输入和内部的耗散或存储。无源性是否要看输入输出的乘积积分是否有下界？也就是是否存在某个存储函数，使得系统的能量变化不超过输入所做的功。</a:t>
            </a:r>
            <a:r>
              <a:rPr lang="zh-CN" altLang="en-US" b="1" i="0" u="none" strike="noStrike" dirty="0">
                <a:solidFill>
                  <a:srgbClr val="404040"/>
                </a:solidFill>
                <a:effectLst/>
                <a:latin typeface="DeepSeek-CJK-patch"/>
              </a:rPr>
              <a:t>机器人控制</a:t>
            </a:r>
            <a:r>
              <a:rPr lang="zh-CN" altLang="en-US" b="0" i="0" u="none" strike="noStrike" dirty="0">
                <a:solidFill>
                  <a:srgbClr val="404040"/>
                </a:solidFill>
                <a:effectLst/>
                <a:latin typeface="DeepSeek-CJK-patch"/>
              </a:rPr>
              <a:t>：机械臂动力学方程通常是无源的，利用无源性设计控制器可确保稳定性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684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kern="1200" dirty="0">
                    <a:solidFill>
                      <a:schemeClr val="tx1"/>
                    </a:solidFill>
                    <a:latin typeface="Times New Roman" pitchFamily="18" charset="0"/>
                    <a:ea typeface="SimHei" charset="-122"/>
                    <a:cs typeface="SimHei" charset="-122"/>
                  </a:rPr>
                  <a:t> 惯性矩阵具有一致的界限（与广义坐标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latin typeface="Times New Roman" pitchFamily="18" charset="0"/>
                    <a:ea typeface="SimHei" charset="-122"/>
                    <a:cs typeface="SimHei" charset="-122"/>
                  </a:rPr>
                  <a:t>q</a:t>
                </a:r>
                <a:r>
                  <a:rPr lang="zh-CN" altLang="en-US" sz="1200" b="1" kern="1200" dirty="0">
                    <a:solidFill>
                      <a:schemeClr val="tx1"/>
                    </a:solidFill>
                    <a:latin typeface="Times New Roman" pitchFamily="18" charset="0"/>
                    <a:ea typeface="SimHei" charset="-122"/>
                    <a:cs typeface="SimHei" charset="-122"/>
                  </a:rPr>
                  <a:t>无关），可以找到常数</a:t>
                </a:r>
                <a14:m>
                  <m:oMath xmlns:m="http://schemas.openxmlformats.org/officeDocument/2006/math">
                    <m:r>
                      <a:rPr lang="mr-IN" altLang="zh-CN" sz="1200" b="1">
                        <a:latin typeface="Cambria Math" charset="0"/>
                        <a:ea typeface="SimHei" charset="-122"/>
                        <a:cs typeface="SimHei" charset="-122"/>
                      </a:rPr>
                      <m:t>𝜆</m:t>
                    </m:r>
                    <m:r>
                      <a:rPr lang="en-US" altLang="zh-CN" sz="1200" b="0" i="1" baseline="-25000" smtClean="0">
                        <a:latin typeface="Cambria Math" charset="0"/>
                        <a:ea typeface="SimHei" charset="-122"/>
                        <a:cs typeface="SimHei" charset="-122"/>
                      </a:rPr>
                      <m:t>𝑚</m:t>
                    </m:r>
                  </m:oMath>
                </a14:m>
                <a:r>
                  <a:rPr lang="zh-CN" altLang="en-US" sz="1200" b="1" kern="1200" dirty="0">
                    <a:solidFill>
                      <a:schemeClr val="tx1"/>
                    </a:solidFill>
                    <a:latin typeface="Times New Roman" pitchFamily="18" charset="0"/>
                    <a:ea typeface="SimHei" charset="-122"/>
                    <a:cs typeface="Sim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mr-IN" altLang="zh-CN" sz="1200" b="1">
                        <a:latin typeface="Cambria Math" charset="0"/>
                        <a:ea typeface="SimHei" charset="-122"/>
                        <a:cs typeface="SimHei" charset="-122"/>
                      </a:rPr>
                      <m:t>𝜆</m:t>
                    </m:r>
                    <m:r>
                      <a:rPr lang="en-US" altLang="zh-CN" sz="1200" b="0" i="1" baseline="-25000" smtClean="0">
                        <a:latin typeface="Cambria Math" charset="0"/>
                        <a:ea typeface="SimHei" charset="-122"/>
                        <a:cs typeface="SimHei" charset="-122"/>
                      </a:rPr>
                      <m:t>𝑀</m:t>
                    </m:r>
                  </m:oMath>
                </a14:m>
                <a:r>
                  <a:rPr lang="zh-CN" altLang="en-US" sz="1200" b="1" dirty="0">
                    <a:ea typeface="SimHei" charset="-122"/>
                    <a:cs typeface="SimHei" charset="-122"/>
                  </a:rPr>
                  <a:t>使得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kern="1200" dirty="0">
                    <a:solidFill>
                      <a:schemeClr val="tx1"/>
                    </a:solidFill>
                    <a:latin typeface="Times New Roman" pitchFamily="18" charset="0"/>
                    <a:ea typeface="SimHei" charset="-122"/>
                    <a:cs typeface="SimHei" charset="-122"/>
                  </a:rPr>
                  <a:t> 惯性矩阵具有一致的界限（与广义坐标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latin typeface="Times New Roman" pitchFamily="18" charset="0"/>
                    <a:ea typeface="SimHei" charset="-122"/>
                    <a:cs typeface="SimHei" charset="-122"/>
                  </a:rPr>
                  <a:t>q</a:t>
                </a:r>
                <a:r>
                  <a:rPr lang="zh-CN" altLang="en-US" sz="1200" b="1" kern="1200" dirty="0">
                    <a:solidFill>
                      <a:schemeClr val="tx1"/>
                    </a:solidFill>
                    <a:latin typeface="Times New Roman" pitchFamily="18" charset="0"/>
                    <a:ea typeface="SimHei" charset="-122"/>
                    <a:cs typeface="SimHei" charset="-122"/>
                  </a:rPr>
                  <a:t>无关），可以找到常数</a:t>
                </a:r>
                <a:r>
                  <a:rPr lang="mr-IN" altLang="zh-CN" sz="1200" b="1" i="0">
                    <a:latin typeface="Cambria Math" charset="0"/>
                    <a:ea typeface="SimHei" charset="-122"/>
                    <a:cs typeface="SimHei" charset="-122"/>
                  </a:rPr>
                  <a:t>𝜆</a:t>
                </a:r>
                <a:r>
                  <a:rPr lang="en-US" altLang="zh-CN" sz="1200" b="0" i="0" baseline="-25000">
                    <a:latin typeface="Cambria Math" charset="0"/>
                    <a:ea typeface="SimHei" charset="-122"/>
                    <a:cs typeface="SimHei" charset="-122"/>
                  </a:rPr>
                  <a:t>𝑚</a:t>
                </a:r>
                <a:r>
                  <a:rPr lang="zh-CN" altLang="en-US" sz="1200" b="1" kern="1200" dirty="0">
                    <a:solidFill>
                      <a:schemeClr val="tx1"/>
                    </a:solidFill>
                    <a:latin typeface="Times New Roman" pitchFamily="18" charset="0"/>
                    <a:ea typeface="SimHei" charset="-122"/>
                    <a:cs typeface="SimHei" charset="-122"/>
                  </a:rPr>
                  <a:t>和</a:t>
                </a:r>
                <a:r>
                  <a:rPr lang="mr-IN" altLang="zh-CN" sz="1200" b="1" i="0">
                    <a:latin typeface="Cambria Math" charset="0"/>
                    <a:ea typeface="SimHei" charset="-122"/>
                    <a:cs typeface="SimHei" charset="-122"/>
                  </a:rPr>
                  <a:t>𝜆</a:t>
                </a:r>
                <a:r>
                  <a:rPr lang="en-US" altLang="zh-CN" sz="1200" b="0" i="0" baseline="-25000">
                    <a:latin typeface="Cambria Math" charset="0"/>
                    <a:ea typeface="SimHei" charset="-122"/>
                    <a:cs typeface="SimHei" charset="-122"/>
                  </a:rPr>
                  <a:t>𝑀</a:t>
                </a:r>
                <a:r>
                  <a:rPr lang="zh-CN" altLang="en-US" sz="1200" b="1" dirty="0">
                    <a:ea typeface="SimHei" charset="-122"/>
                    <a:cs typeface="SimHei" charset="-122"/>
                  </a:rPr>
                  <a:t>使得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1005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 一个独立的刚体具有</a:t>
            </a:r>
            <a:r>
              <a:rPr lang="en-US" altLang="zh-CN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10</a:t>
            </a:r>
            <a:r>
              <a:rPr lang="zh-CN" altLang="en-US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个动力学参数：总质量、质心的</a:t>
            </a:r>
            <a:r>
              <a:rPr lang="en-US" altLang="zh-CN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3</a:t>
            </a:r>
            <a:r>
              <a:rPr lang="zh-CN" altLang="en-US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个位置坐标、惯性张量中</a:t>
            </a:r>
            <a:r>
              <a:rPr lang="en-US" altLang="zh-CN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6</a:t>
            </a:r>
            <a:r>
              <a:rPr lang="zh-CN" altLang="en-US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个独立元素。。</a:t>
            </a:r>
            <a:r>
              <a:rPr kumimoji="1" lang="zh-CN" altLang="en-US" dirty="0"/>
              <a:t>惯性张量是对称矩阵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注：</a:t>
            </a:r>
            <a:r>
              <a:rPr lang="en-US" altLang="zh-CN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n-</a:t>
            </a:r>
            <a:r>
              <a:rPr lang="zh-CN" altLang="en-US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连杆机器人最多有</a:t>
            </a:r>
            <a:r>
              <a:rPr lang="en-US" altLang="zh-CN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10n</a:t>
            </a:r>
            <a:r>
              <a:rPr lang="zh-CN" altLang="en-US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个动力学参数，但由于连杆运动受到约束并且通过关节互连而相互耦合，实际上的独立参数数目少于</a:t>
            </a:r>
            <a:r>
              <a:rPr lang="en-US" altLang="zh-CN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10n</a:t>
            </a:r>
            <a:r>
              <a:rPr lang="zh-CN" altLang="en-US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。</a:t>
            </a:r>
            <a:endParaRPr lang="en-US" altLang="zh-CN" sz="1200" kern="1200" dirty="0">
              <a:solidFill>
                <a:schemeClr val="tx1"/>
              </a:solidFill>
              <a:latin typeface="Times New Roman" pitchFamily="18" charset="0"/>
              <a:ea typeface="SimHei" charset="-122"/>
              <a:cs typeface="SimHei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236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 一个独立的刚体具有</a:t>
            </a:r>
            <a:r>
              <a:rPr lang="en-US" altLang="zh-CN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10</a:t>
            </a:r>
            <a:r>
              <a:rPr lang="zh-CN" altLang="en-US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个动力学参数：总质量、质心的</a:t>
            </a:r>
            <a:r>
              <a:rPr lang="en-US" altLang="zh-CN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3</a:t>
            </a:r>
            <a:r>
              <a:rPr lang="zh-CN" altLang="en-US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个位置坐标、惯性张量中</a:t>
            </a:r>
            <a:r>
              <a:rPr lang="en-US" altLang="zh-CN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6</a:t>
            </a:r>
            <a:r>
              <a:rPr lang="zh-CN" altLang="en-US" sz="1200" b="1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个独立元素。。</a:t>
            </a:r>
            <a:r>
              <a:rPr kumimoji="1" lang="zh-CN" altLang="en-US" dirty="0"/>
              <a:t>惯性张量是对称矩阵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注：</a:t>
            </a:r>
            <a:r>
              <a:rPr lang="en-US" altLang="zh-CN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n-</a:t>
            </a:r>
            <a:r>
              <a:rPr lang="zh-CN" altLang="en-US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连杆机器人最多有</a:t>
            </a:r>
            <a:r>
              <a:rPr lang="en-US" altLang="zh-CN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10n</a:t>
            </a:r>
            <a:r>
              <a:rPr lang="zh-CN" altLang="en-US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个动力学参数，但由于连杆运动受到约束并且通过关节互连而相互耦合，实际上的独立参数数目少于</a:t>
            </a:r>
            <a:r>
              <a:rPr lang="en-US" altLang="zh-CN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10n</a:t>
            </a:r>
            <a:r>
              <a:rPr lang="zh-CN" altLang="en-US" sz="1200" kern="1200" dirty="0">
                <a:solidFill>
                  <a:schemeClr val="tx1"/>
                </a:solidFill>
                <a:latin typeface="Times New Roman" pitchFamily="18" charset="0"/>
                <a:ea typeface="SimHei" charset="-122"/>
                <a:cs typeface="SimHei" charset="-122"/>
              </a:rPr>
              <a:t>。</a:t>
            </a:r>
            <a:endParaRPr lang="en-US" altLang="zh-CN" sz="1200" kern="1200" dirty="0">
              <a:solidFill>
                <a:schemeClr val="tx1"/>
              </a:solidFill>
              <a:latin typeface="Times New Roman" pitchFamily="18" charset="0"/>
              <a:ea typeface="SimHei" charset="-122"/>
              <a:cs typeface="SimHei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5510F9-DC48-6446-973B-F0D333DBBFA8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7206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bann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9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EE2F4-CD34-354C-9944-44187C1FF2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2579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bann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E1F09-85C9-D143-ACD0-7D03A1948C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069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bann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5484C-A2A5-4D4D-85E2-6C0AEB97E9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571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bann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74F79-B2C8-1A4F-86C3-337BE15795F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902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 descr="bann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2CC0A-68BA-AF4B-9660-6C6245B707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53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 descr="bann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32F66-AF38-0A46-80A3-84233BFB34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30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bann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B92E5-1BEA-AD4D-9B50-4C4251D022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758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bann0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3E57E-AFDE-F940-B192-8C5494D9B4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787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B8559-635F-4342-92AB-0BF55A65E8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851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41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宋体" charset="-122"/>
              </a:defRPr>
            </a:lvl1pPr>
          </a:lstStyle>
          <a:p>
            <a:pPr>
              <a:defRPr/>
            </a:pPr>
            <a:fld id="{68AE7C9E-C461-8D47-A76E-95410AD007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29" name="Picture 17" descr="bann01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0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NUL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3.wmf"/><Relationship Id="rId4" Type="http://schemas.openxmlformats.org/officeDocument/2006/relationships/image" Target="NULL"/><Relationship Id="rId9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33.w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12.bin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2.wmf"/><Relationship Id="rId20" Type="http://schemas.openxmlformats.org/officeDocument/2006/relationships/image" Target="../media/image34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23" Type="http://schemas.openxmlformats.org/officeDocument/2006/relationships/image" Target="../media/image93.png"/><Relationship Id="rId10" Type="http://schemas.openxmlformats.org/officeDocument/2006/relationships/image" Target="../media/image29.w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26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3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40.wmf"/><Relationship Id="rId26" Type="http://schemas.openxmlformats.org/officeDocument/2006/relationships/image" Target="../media/image28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4.emf"/><Relationship Id="rId17" Type="http://schemas.openxmlformats.org/officeDocument/2006/relationships/oleObject" Target="../embeddings/oleObject22.bin"/><Relationship Id="rId25" Type="http://schemas.openxmlformats.org/officeDocument/2006/relationships/oleObject" Target="../embeddings/oleObject26.bin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9.wmf"/><Relationship Id="rId20" Type="http://schemas.openxmlformats.org/officeDocument/2006/relationships/image" Target="../media/image41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32.w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38.wmf"/><Relationship Id="rId22" Type="http://schemas.openxmlformats.org/officeDocument/2006/relationships/image" Target="../media/image3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45.wmf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8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44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4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7" Type="http://schemas.openxmlformats.org/officeDocument/2006/relationships/oleObject" Target="../embeddings/oleObject34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cs.umich.edu/~grizzle/papers/Three_link_walker.zi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ecs.umich.edu/~grizzle/papers/hybrid_zdyn_TAC.pdf" TargetMode="External"/><Relationship Id="rId5" Type="http://schemas.openxmlformats.org/officeDocument/2006/relationships/hyperlink" Target="http://www.eecs.umich.edu/~grizzle/papers/Westervelt_Grizzle_five_link_walking_simulator.zip" TargetMode="External"/><Relationship Id="rId4" Type="http://schemas.openxmlformats.org/officeDocument/2006/relationships/hyperlink" Target="http://www.eecs.umich.edu/~grizzle/papers/biped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NUL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副标题 2"/>
          <p:cNvSpPr>
            <a:spLocks noGrp="1"/>
          </p:cNvSpPr>
          <p:nvPr>
            <p:ph type="subTitle" idx="1"/>
          </p:nvPr>
        </p:nvSpPr>
        <p:spPr>
          <a:xfrm>
            <a:off x="0" y="3843338"/>
            <a:ext cx="9144000" cy="1008062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altLang="zh-CN" sz="3600" b="1" dirty="0">
                <a:latin typeface="微软雅黑" charset="-122"/>
                <a:ea typeface="微软雅黑" charset="-122"/>
                <a:cs typeface="Times New Roman" charset="0"/>
              </a:rPr>
              <a:t>Section 14</a:t>
            </a:r>
            <a:r>
              <a:rPr lang="zh-CN" altLang="en-US" sz="3600" b="1" dirty="0">
                <a:latin typeface="微软雅黑" charset="-122"/>
                <a:ea typeface="微软雅黑" charset="-122"/>
                <a:cs typeface="Times New Roman" charset="0"/>
              </a:rPr>
              <a:t>：</a:t>
            </a:r>
            <a:r>
              <a:rPr lang="en-GB" altLang="zh-CN" sz="3600" b="1" dirty="0">
                <a:latin typeface="微软雅黑" charset="-122"/>
                <a:ea typeface="微软雅黑" charset="-122"/>
                <a:cs typeface="Times New Roman" charset="0"/>
              </a:rPr>
              <a:t> Dynamics IV </a:t>
            </a:r>
            <a:endParaRPr lang="en-US" altLang="zh-CN" sz="3600" b="1" dirty="0">
              <a:latin typeface="微软雅黑" charset="-122"/>
              <a:ea typeface="微软雅黑" charset="-122"/>
              <a:cs typeface="Times New Roman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15875" y="4851400"/>
            <a:ext cx="9139238" cy="13430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lIns="106313" tIns="53155" rIns="106313" bIns="53155"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Chenglong Fu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（付成龙）</a:t>
            </a:r>
            <a:endParaRPr lang="en-US" altLang="zh-CN" sz="32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eaLnBrk="1" hangingPunct="1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Dept. of MEE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，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SUSTech</a:t>
            </a:r>
            <a:endParaRPr lang="zh-CN" altLang="en-US" sz="2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B0464712-72FB-5C4D-9B78-7204C46B0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AE301C-2A9E-5542-98FA-8E9CDAD86470}"/>
              </a:ext>
            </a:extLst>
          </p:cNvPr>
          <p:cNvSpPr/>
          <p:nvPr/>
        </p:nvSpPr>
        <p:spPr>
          <a:xfrm>
            <a:off x="0" y="1341438"/>
            <a:ext cx="9144000" cy="235743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3888C797-0314-6D4A-8A11-FA750C1AF62A}"/>
              </a:ext>
            </a:extLst>
          </p:cNvPr>
          <p:cNvSpPr txBox="1">
            <a:spLocks/>
          </p:cNvSpPr>
          <p:nvPr/>
        </p:nvSpPr>
        <p:spPr bwMode="auto">
          <a:xfrm>
            <a:off x="0" y="1439863"/>
            <a:ext cx="91090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defTabSz="912813">
              <a:lnSpc>
                <a:spcPct val="130000"/>
              </a:lnSpc>
            </a:pPr>
            <a:r>
              <a:rPr lang="en-US" altLang="zh-CN" sz="4000" b="1" kern="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charset="0"/>
              </a:rPr>
              <a:t>Robot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charset="0"/>
              </a:rPr>
              <a:t> </a:t>
            </a:r>
            <a:r>
              <a:rPr lang="en-US" altLang="zh-CN" sz="4000" b="1" kern="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charset="0"/>
              </a:rPr>
              <a:t>Modeling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charset="0"/>
              </a:rPr>
              <a:t> </a:t>
            </a:r>
            <a:r>
              <a:rPr lang="en-US" altLang="zh-CN" sz="4000" b="1" kern="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charset="0"/>
              </a:rPr>
              <a:t>&amp;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charset="0"/>
              </a:rPr>
              <a:t> </a:t>
            </a:r>
            <a:r>
              <a:rPr lang="en-US" altLang="zh-CN" sz="4000" b="1" kern="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charset="0"/>
              </a:rPr>
              <a:t>Control</a:t>
            </a:r>
            <a:r>
              <a:rPr lang="zh-CN" altLang="en-US" sz="3600" b="1" kern="0" dirty="0">
                <a:solidFill>
                  <a:schemeClr val="bg1"/>
                </a:solidFill>
                <a:latin typeface="微软雅黑" charset="-122"/>
                <a:ea typeface="微软雅黑" charset="-122"/>
                <a:cs typeface="Times New Roman" charset="0"/>
              </a:rPr>
              <a:t> </a:t>
            </a:r>
            <a:r>
              <a:rPr lang="en-US" altLang="zh-CN" sz="3200" b="1" kern="0" dirty="0">
                <a:solidFill>
                  <a:srgbClr val="FFC000"/>
                </a:solidFill>
                <a:latin typeface="微软雅黑" charset="-122"/>
                <a:ea typeface="微软雅黑" charset="-122"/>
                <a:cs typeface="Times New Roman" charset="0"/>
              </a:rPr>
              <a:t>ME331</a:t>
            </a:r>
            <a:endParaRPr lang="zh-CN" altLang="en-US" sz="3200" b="1" kern="0" dirty="0">
              <a:solidFill>
                <a:srgbClr val="FFC000"/>
              </a:solidFill>
              <a:latin typeface="微软雅黑" charset="-122"/>
              <a:ea typeface="微软雅黑" charset="-122"/>
              <a:cs typeface="Times New Roman" charset="0"/>
            </a:endParaRPr>
          </a:p>
        </p:txBody>
      </p:sp>
      <p:pic>
        <p:nvPicPr>
          <p:cNvPr id="8" name="图片 3" descr="最新 南科大 logo">
            <a:extLst>
              <a:ext uri="{FF2B5EF4-FFF2-40B4-BE49-F238E27FC236}">
                <a16:creationId xmlns:a16="http://schemas.microsoft.com/office/drawing/2014/main" id="{565DF4AC-DA41-DF49-914C-59360F9DE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096" y="217979"/>
            <a:ext cx="3439441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E1F09-85C9-D143-ACD0-7D03A1948C55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ＭＳ Ｐゴシック" charset="-128"/>
              </a:rPr>
              <a:t>Generalized Forces 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1752600"/>
            <a:ext cx="2895600" cy="3138776"/>
          </a:xfrm>
          <a:prstGeom prst="rect">
            <a:avLst/>
          </a:prstGeom>
        </p:spPr>
      </p:pic>
      <p:sp>
        <p:nvSpPr>
          <p:cNvPr id="3" name="弧 2"/>
          <p:cNvSpPr/>
          <p:nvPr/>
        </p:nvSpPr>
        <p:spPr>
          <a:xfrm>
            <a:off x="7060957" y="3733800"/>
            <a:ext cx="785518" cy="838200"/>
          </a:xfrm>
          <a:prstGeom prst="arc">
            <a:avLst/>
          </a:prstGeom>
          <a:noFill/>
          <a:ln w="2222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 flipH="1">
            <a:off x="7846475" y="2764632"/>
            <a:ext cx="496197" cy="465125"/>
          </a:xfrm>
          <a:prstGeom prst="straightConnector1">
            <a:avLst/>
          </a:prstGeom>
          <a:noFill/>
          <a:ln w="2222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58674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The form of generalized forces depends on the the selection of generalized coordinates!</a:t>
            </a:r>
            <a:endParaRPr kumimoji="1" lang="zh-CN" altLang="en-US" sz="2400" b="1" dirty="0">
              <a:solidFill>
                <a:srgbClr val="C00000"/>
              </a:solidFill>
              <a:latin typeface="+mj-lt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901508" y="3952677"/>
                <a:ext cx="1930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508" y="3952677"/>
                <a:ext cx="193065" cy="307777"/>
              </a:xfrm>
              <a:prstGeom prst="rect">
                <a:avLst/>
              </a:prstGeom>
              <a:blipFill>
                <a:blip r:embed="rId4"/>
                <a:stretch>
                  <a:fillRect l="-12500" r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885471" y="2667000"/>
                <a:ext cx="2376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471" y="2667000"/>
                <a:ext cx="237629" cy="307777"/>
              </a:xfrm>
              <a:prstGeom prst="rect">
                <a:avLst/>
              </a:prstGeom>
              <a:blipFill>
                <a:blip r:embed="rId5"/>
                <a:stretch>
                  <a:fillRect l="-26316" r="-15789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585101" y="3927833"/>
                <a:ext cx="980653" cy="637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kumimoji="1" lang="en-US" altLang="zh-CN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101" y="3927833"/>
                <a:ext cx="980653" cy="637097"/>
              </a:xfrm>
              <a:prstGeom prst="rect">
                <a:avLst/>
              </a:prstGeom>
              <a:blipFill>
                <a:blip r:embed="rId6"/>
                <a:stretch>
                  <a:fillRect l="-7692" t="-1961" r="-3846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35230" y="4913293"/>
                <a:ext cx="150433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  </m:t>
                        </m:r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charset="0"/>
                      </a:rPr>
                      <m:t>  =</m:t>
                    </m:r>
                  </m:oMath>
                </a14:m>
                <a:r>
                  <a:rPr kumimoji="1" lang="en-US" altLang="zh-CN" sz="2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kumimoji="1" lang="en-US" altLang="zh-CN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kumimoji="1" lang="en-US" altLang="zh-CN" sz="200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kumimoji="1" lang="en-US" altLang="zh-CN" sz="2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r>
                        <a:rPr kumimoji="1" lang="en-US" altLang="zh-CN" sz="2000" b="0" i="0" smtClean="0">
                          <a:latin typeface="Cambria Math" charset="0"/>
                        </a:rPr>
                        <m:t>=</m:t>
                      </m:r>
                      <m:r>
                        <a:rPr kumimoji="1" lang="el-GR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𝛿𝜃</m:t>
                      </m:r>
                    </m:oMath>
                  </m:oMathPara>
                </a14:m>
                <a:endParaRPr kumimoji="1" lang="en-US" altLang="zh-CN" sz="20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30" y="4913293"/>
                <a:ext cx="1504336" cy="954107"/>
              </a:xfrm>
              <a:prstGeom prst="rect">
                <a:avLst/>
              </a:prstGeom>
              <a:blipFill>
                <a:blip r:embed="rId7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133600" y="2359632"/>
                <a:ext cx="1883657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kumimoji="1" lang="mr-IN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359632"/>
                <a:ext cx="1883657" cy="764568"/>
              </a:xfrm>
              <a:prstGeom prst="rect">
                <a:avLst/>
              </a:prstGeom>
              <a:blipFill>
                <a:blip r:embed="rId8"/>
                <a:stretch>
                  <a:fillRect l="-4698" t="-119355" b="-16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609600" y="1839625"/>
            <a:ext cx="21579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100" dirty="0">
                <a:latin typeface="+mj-lt"/>
                <a:ea typeface="SimHei" charset="-122"/>
                <a:cs typeface="SimHei" charset="-122"/>
              </a:rPr>
              <a:t>The virtual work:</a:t>
            </a:r>
            <a:endParaRPr lang="zh-CN" altLang="en-US" sz="21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33400" y="3071336"/>
                <a:ext cx="5823180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100" dirty="0">
                    <a:solidFill>
                      <a:schemeClr val="tx1"/>
                    </a:solidFill>
                    <a:latin typeface="+mj-lt"/>
                    <a:ea typeface="SimHei" charset="-122"/>
                    <a:cs typeface="SimHei" charset="-122"/>
                  </a:rPr>
                  <a:t>Except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1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CN" sz="2100" dirty="0">
                    <a:solidFill>
                      <a:schemeClr val="tx1"/>
                    </a:solidFill>
                    <a:latin typeface="+mj-lt"/>
                    <a:ea typeface="SimHei" charset="-122"/>
                    <a:cs typeface="SimHei" charset="-122"/>
                  </a:rPr>
                  <a:t>, </a:t>
                </a:r>
                <a:r>
                  <a:rPr lang="en" altLang="zh-CN" sz="2100" dirty="0">
                    <a:latin typeface="+mj-lt"/>
                    <a:ea typeface="SimHei" charset="-122"/>
                    <a:cs typeface="SimHei" charset="-122"/>
                  </a:rPr>
                  <a:t>l</a:t>
                </a:r>
                <a:r>
                  <a:rPr lang="en" altLang="zh-CN" sz="2100" dirty="0">
                    <a:solidFill>
                      <a:schemeClr val="tx1"/>
                    </a:solidFill>
                    <a:latin typeface="+mj-lt"/>
                    <a:ea typeface="SimHei" charset="-122"/>
                    <a:cs typeface="SimHei" charset="-122"/>
                  </a:rPr>
                  <a:t>et the virtual displacement of the remaining joints be zero.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1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1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CN" sz="2100" dirty="0">
                    <a:solidFill>
                      <a:schemeClr val="tx1"/>
                    </a:solidFill>
                    <a:latin typeface="+mj-lt"/>
                    <a:ea typeface="SimHei" charset="-122"/>
                    <a:cs typeface="SimHei" charset="-122"/>
                  </a:rPr>
                  <a:t> can be written as</a:t>
                </a:r>
                <a:endParaRPr lang="zh-CN" altLang="en-US" sz="2100" dirty="0">
                  <a:solidFill>
                    <a:schemeClr val="tx1"/>
                  </a:solidFill>
                  <a:latin typeface="+mj-lt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071336"/>
                <a:ext cx="5823180" cy="1061829"/>
              </a:xfrm>
              <a:prstGeom prst="rect">
                <a:avLst/>
              </a:prstGeom>
              <a:blipFill>
                <a:blip r:embed="rId9"/>
                <a:stretch>
                  <a:fillRect l="-1307" t="-2353" r="-1307" b="-1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1936981" y="5019237"/>
                <a:ext cx="2406419" cy="665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l-GR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𝛿𝜃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𝛿𝜃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981" y="5019237"/>
                <a:ext cx="2406419" cy="665567"/>
              </a:xfrm>
              <a:prstGeom prst="rect">
                <a:avLst/>
              </a:prstGeom>
              <a:blipFill>
                <a:blip r:embed="rId10"/>
                <a:stretch>
                  <a:fillRect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4754829" y="4913293"/>
                <a:ext cx="160175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  </m:t>
                        </m:r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charset="0"/>
                      </a:rPr>
                      <m:t>  =</m:t>
                    </m:r>
                  </m:oMath>
                </a14:m>
                <a:r>
                  <a:rPr kumimoji="1" lang="en-US" altLang="zh-CN" sz="2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kumimoji="1" lang="en-US" altLang="zh-CN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</m:oMath>
                </a14:m>
                <a:endParaRPr kumimoji="1" lang="en-US" altLang="zh-CN" sz="200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kumimoji="1" lang="en-US" altLang="zh-CN" sz="2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r>
                        <a:rPr kumimoji="1" lang="en-US" altLang="zh-CN" sz="2000" b="0" i="0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</m:oMath>
                  </m:oMathPara>
                </a14:m>
                <a:endParaRPr kumimoji="1" lang="en-US" altLang="zh-CN" sz="20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29" y="4913293"/>
                <a:ext cx="1601751" cy="954107"/>
              </a:xfrm>
              <a:prstGeom prst="rect">
                <a:avLst/>
              </a:prstGeom>
              <a:blipFill>
                <a:blip r:embed="rId11"/>
                <a:stretch>
                  <a:fillRect l="-2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356581" y="5019237"/>
                <a:ext cx="2406419" cy="665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kumimoji="1" lang="en-US" altLang="zh-CN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81" y="5019237"/>
                <a:ext cx="2406419" cy="665567"/>
              </a:xfrm>
              <a:prstGeom prst="rect">
                <a:avLst/>
              </a:prstGeom>
              <a:blipFill>
                <a:blip r:embed="rId12"/>
                <a:stretch>
                  <a:fillRect t="-37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右箭头 41"/>
          <p:cNvSpPr/>
          <p:nvPr/>
        </p:nvSpPr>
        <p:spPr>
          <a:xfrm>
            <a:off x="1708381" y="5279122"/>
            <a:ext cx="304800" cy="152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6126429" y="5279122"/>
            <a:ext cx="304800" cy="1524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AD79A0-DDF4-B943-B1F2-C6794F1AB7CE}"/>
              </a:ext>
            </a:extLst>
          </p:cNvPr>
          <p:cNvSpPr/>
          <p:nvPr/>
        </p:nvSpPr>
        <p:spPr>
          <a:xfrm>
            <a:off x="533400" y="1256438"/>
            <a:ext cx="8001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zh-CN" sz="2700" b="1" kern="0" dirty="0">
                <a:solidFill>
                  <a:srgbClr val="C00000"/>
                </a:solidFill>
                <a:latin typeface="+mj-lt"/>
                <a:ea typeface="SimHei" charset="-122"/>
              </a:rPr>
              <a:t>How to obtain the generalized forces </a:t>
            </a:r>
            <a:r>
              <a:rPr lang="en-US" altLang="zh-CN" sz="2700" b="1" i="1" kern="0" dirty="0">
                <a:solidFill>
                  <a:srgbClr val="C00000"/>
                </a:solidFill>
                <a:latin typeface="+mj-lt"/>
                <a:ea typeface="SimHei" charset="-122"/>
              </a:rPr>
              <a:t>f</a:t>
            </a:r>
            <a:r>
              <a:rPr lang="en-US" altLang="zh-CN" sz="2700" b="1" kern="0" baseline="-25000" dirty="0">
                <a:solidFill>
                  <a:srgbClr val="C00000"/>
                </a:solidFill>
                <a:latin typeface="+mj-lt"/>
                <a:ea typeface="SimHei" charset="-122"/>
              </a:rPr>
              <a:t>1</a:t>
            </a:r>
            <a:r>
              <a:rPr lang="en-US" altLang="zh-CN" sz="2700" b="1" kern="0" dirty="0">
                <a:solidFill>
                  <a:srgbClr val="C00000"/>
                </a:solidFill>
                <a:latin typeface="+mj-lt"/>
                <a:ea typeface="SimHei" charset="-122"/>
              </a:rPr>
              <a:t> and </a:t>
            </a:r>
            <a:r>
              <a:rPr lang="en-US" altLang="zh-CN" sz="2700" b="1" i="1" kern="0" dirty="0">
                <a:solidFill>
                  <a:srgbClr val="C00000"/>
                </a:solidFill>
                <a:latin typeface="+mj-lt"/>
                <a:ea typeface="SimHei" charset="-122"/>
              </a:rPr>
              <a:t>f</a:t>
            </a:r>
            <a:r>
              <a:rPr lang="en-US" altLang="zh-CN" sz="2700" b="1" kern="0" baseline="-25000" dirty="0">
                <a:solidFill>
                  <a:srgbClr val="C00000"/>
                </a:solidFill>
                <a:latin typeface="+mj-lt"/>
                <a:ea typeface="SimHei" charset="-122"/>
              </a:rPr>
              <a:t>2</a:t>
            </a:r>
            <a:r>
              <a:rPr lang="en-US" altLang="zh-CN" sz="2700" b="1" kern="0" dirty="0">
                <a:solidFill>
                  <a:srgbClr val="C00000"/>
                </a:solidFill>
                <a:latin typeface="+mj-lt"/>
                <a:ea typeface="SimHei" charset="-122"/>
              </a:rPr>
              <a:t> ?</a:t>
            </a:r>
            <a:endParaRPr lang="zh-CN" altLang="en-US" sz="2700" b="1" kern="0" dirty="0">
              <a:solidFill>
                <a:srgbClr val="C00000"/>
              </a:solidFill>
              <a:latin typeface="+mj-lt"/>
              <a:ea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516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7" grpId="0"/>
      <p:bldP spid="39" grpId="0"/>
      <p:bldP spid="41" grpId="0"/>
      <p:bldP spid="42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E1F09-85C9-D143-ACD0-7D03A1948C55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ＭＳ Ｐゴシック" charset="-128"/>
              </a:rPr>
              <a:t>Generalized Forces </a:t>
            </a:r>
          </a:p>
        </p:txBody>
      </p:sp>
      <p:sp>
        <p:nvSpPr>
          <p:cNvPr id="7" name="矩形 6"/>
          <p:cNvSpPr/>
          <p:nvPr/>
        </p:nvSpPr>
        <p:spPr>
          <a:xfrm>
            <a:off x="267928" y="1151251"/>
            <a:ext cx="8342671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zh-CN" sz="3200" b="1" kern="0" dirty="0">
                <a:solidFill>
                  <a:srgbClr val="C00000"/>
                </a:solidFill>
                <a:latin typeface="+mj-lt"/>
                <a:ea typeface="SimHei" charset="-122"/>
              </a:rPr>
              <a:t>Example: Derive the </a:t>
            </a:r>
            <a:r>
              <a:rPr lang="en" altLang="zh-CN" sz="3200" b="1" kern="0" dirty="0">
                <a:solidFill>
                  <a:srgbClr val="C00000"/>
                </a:solidFill>
                <a:latin typeface="+mj-lt"/>
                <a:ea typeface="SimHei" charset="-122"/>
              </a:rPr>
              <a:t>Generalized forces</a:t>
            </a:r>
            <a:r>
              <a:rPr lang="zh-CN" altLang="en-US" sz="3200" b="1" kern="0" dirty="0">
                <a:solidFill>
                  <a:srgbClr val="C00000"/>
                </a:solidFill>
                <a:latin typeface="+mj-lt"/>
                <a:ea typeface="SimHei" charset="-122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+mj-lt"/>
                <a:ea typeface="SimHei" charset="-122"/>
              </a:rPr>
              <a:t>for</a:t>
            </a:r>
            <a:r>
              <a:rPr lang="zh-CN" altLang="en-US" sz="3200" b="1" kern="0" dirty="0">
                <a:solidFill>
                  <a:srgbClr val="C00000"/>
                </a:solidFill>
                <a:latin typeface="+mj-lt"/>
                <a:ea typeface="SimHei" charset="-122"/>
              </a:rPr>
              <a:t> </a:t>
            </a:r>
            <a:r>
              <a:rPr lang="en-US" altLang="zh-CN" sz="3200" b="1" kern="0" dirty="0">
                <a:solidFill>
                  <a:srgbClr val="C00000"/>
                </a:solidFill>
                <a:latin typeface="+mj-lt"/>
                <a:ea typeface="SimHei" charset="-122"/>
              </a:rPr>
              <a:t>the following two cases.</a:t>
            </a:r>
            <a:endParaRPr lang="en" altLang="zh-CN" sz="3200" b="1" kern="0" dirty="0">
              <a:solidFill>
                <a:srgbClr val="C00000"/>
              </a:solidFill>
              <a:latin typeface="+mj-lt"/>
              <a:ea typeface="SimHei" charset="-122"/>
            </a:endParaRPr>
          </a:p>
          <a:p>
            <a:pPr eaLnBrk="1" hangingPunct="1">
              <a:spcBef>
                <a:spcPct val="20000"/>
              </a:spcBef>
            </a:pPr>
            <a:endParaRPr lang="zh-CN" altLang="en-US" sz="3200" b="1" kern="0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267361" y="4619233"/>
                <a:ext cx="259686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kumimoji="1" lang="en-US" altLang="zh-CN" sz="2000" b="0" i="1" baseline="-25000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61" y="4619233"/>
                <a:ext cx="259686" cy="300660"/>
              </a:xfrm>
              <a:prstGeom prst="rect">
                <a:avLst/>
              </a:prstGeom>
              <a:blipFill rotWithShape="0">
                <a:blip r:embed="rId3"/>
                <a:stretch>
                  <a:fillRect l="-16667" r="-16667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/>
          <p:cNvCxnSpPr/>
          <p:nvPr/>
        </p:nvCxnSpPr>
        <p:spPr>
          <a:xfrm>
            <a:off x="533457" y="5315376"/>
            <a:ext cx="190500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 flipV="1">
            <a:off x="1003252" y="4270342"/>
            <a:ext cx="2012945" cy="1045035"/>
          </a:xfrm>
          <a:prstGeom prst="line">
            <a:avLst/>
          </a:prstGeom>
          <a:ln w="63500">
            <a:solidFill>
              <a:srgbClr val="00009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 flipV="1">
            <a:off x="3016197" y="2362201"/>
            <a:ext cx="838200" cy="1908141"/>
          </a:xfrm>
          <a:prstGeom prst="line">
            <a:avLst/>
          </a:prstGeom>
          <a:ln w="63500">
            <a:solidFill>
              <a:srgbClr val="00009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弧 2"/>
          <p:cNvSpPr/>
          <p:nvPr/>
        </p:nvSpPr>
        <p:spPr>
          <a:xfrm rot="824171">
            <a:off x="937924" y="4932803"/>
            <a:ext cx="493313" cy="520305"/>
          </a:xfrm>
          <a:prstGeom prst="arc">
            <a:avLst/>
          </a:prstGeom>
          <a:noFill/>
          <a:ln w="2222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连接符 37"/>
          <p:cNvCxnSpPr/>
          <p:nvPr/>
        </p:nvCxnSpPr>
        <p:spPr>
          <a:xfrm flipV="1">
            <a:off x="2908195" y="3795323"/>
            <a:ext cx="1054205" cy="533401"/>
          </a:xfrm>
          <a:prstGeom prst="line">
            <a:avLst/>
          </a:prstGeom>
          <a:ln w="31750">
            <a:solidFill>
              <a:srgbClr val="000099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 14"/>
          <p:cNvSpPr/>
          <p:nvPr/>
        </p:nvSpPr>
        <p:spPr>
          <a:xfrm>
            <a:off x="2988042" y="3818022"/>
            <a:ext cx="485355" cy="481511"/>
          </a:xfrm>
          <a:prstGeom prst="arc">
            <a:avLst>
              <a:gd name="adj1" fmla="val 16200000"/>
              <a:gd name="adj2" fmla="val 21069636"/>
            </a:avLst>
          </a:prstGeom>
          <a:noFill/>
          <a:ln w="12700">
            <a:solidFill>
              <a:srgbClr val="000099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弧 46"/>
          <p:cNvSpPr/>
          <p:nvPr/>
        </p:nvSpPr>
        <p:spPr>
          <a:xfrm rot="20005035">
            <a:off x="2797247" y="3868784"/>
            <a:ext cx="493313" cy="520305"/>
          </a:xfrm>
          <a:prstGeom prst="arc">
            <a:avLst/>
          </a:prstGeom>
          <a:noFill/>
          <a:ln w="2222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679143" y="4884400"/>
                <a:ext cx="573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kumimoji="1"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43" y="4884400"/>
                <a:ext cx="57394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3443" b="-1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弧 47"/>
          <p:cNvSpPr/>
          <p:nvPr/>
        </p:nvSpPr>
        <p:spPr>
          <a:xfrm rot="2149303">
            <a:off x="1282399" y="4955681"/>
            <a:ext cx="485355" cy="481511"/>
          </a:xfrm>
          <a:prstGeom prst="arc">
            <a:avLst>
              <a:gd name="adj1" fmla="val 16200000"/>
              <a:gd name="adj2" fmla="val 21069636"/>
            </a:avLst>
          </a:prstGeom>
          <a:noFill/>
          <a:ln w="12700">
            <a:solidFill>
              <a:srgbClr val="000099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3230719" y="3505488"/>
                <a:ext cx="5792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kumimoji="1"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19" y="3505488"/>
                <a:ext cx="57926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2558964" y="3570299"/>
                <a:ext cx="259686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kumimoji="1" lang="en-US" altLang="zh-CN" sz="2000" b="0" i="1" baseline="-25000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kumimoji="1" lang="zh-CN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964" y="3570299"/>
                <a:ext cx="259686" cy="300660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16667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429116" y="4619232"/>
                <a:ext cx="259686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kumimoji="1" lang="en-US" altLang="zh-CN" sz="2000" b="0" i="1" baseline="-25000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kumimoji="1" lang="zh-CN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116" y="4619232"/>
                <a:ext cx="259686" cy="300660"/>
              </a:xfrm>
              <a:prstGeom prst="rect">
                <a:avLst/>
              </a:prstGeom>
              <a:blipFill rotWithShape="0">
                <a:blip r:embed="rId3"/>
                <a:stretch>
                  <a:fillRect l="-16667" r="-16667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线连接符 52"/>
          <p:cNvCxnSpPr/>
          <p:nvPr/>
        </p:nvCxnSpPr>
        <p:spPr>
          <a:xfrm>
            <a:off x="4695212" y="5315375"/>
            <a:ext cx="190500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 flipV="1">
            <a:off x="5165007" y="4270341"/>
            <a:ext cx="2012945" cy="1045035"/>
          </a:xfrm>
          <a:prstGeom prst="line">
            <a:avLst/>
          </a:prstGeom>
          <a:ln w="63500">
            <a:solidFill>
              <a:srgbClr val="00009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V="1">
            <a:off x="7177952" y="2362200"/>
            <a:ext cx="838200" cy="1908141"/>
          </a:xfrm>
          <a:prstGeom prst="line">
            <a:avLst/>
          </a:prstGeom>
          <a:ln w="63500">
            <a:solidFill>
              <a:srgbClr val="00009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弧 55"/>
          <p:cNvSpPr/>
          <p:nvPr/>
        </p:nvSpPr>
        <p:spPr>
          <a:xfrm rot="824171">
            <a:off x="5099679" y="4932802"/>
            <a:ext cx="493313" cy="520305"/>
          </a:xfrm>
          <a:prstGeom prst="arc">
            <a:avLst/>
          </a:prstGeom>
          <a:noFill/>
          <a:ln w="2222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7" name="直线连接符 56"/>
          <p:cNvCxnSpPr/>
          <p:nvPr/>
        </p:nvCxnSpPr>
        <p:spPr>
          <a:xfrm flipV="1">
            <a:off x="7207198" y="4256033"/>
            <a:ext cx="1251002" cy="14308"/>
          </a:xfrm>
          <a:prstGeom prst="line">
            <a:avLst/>
          </a:prstGeom>
          <a:ln w="31750">
            <a:solidFill>
              <a:srgbClr val="000099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弧 57"/>
          <p:cNvSpPr/>
          <p:nvPr/>
        </p:nvSpPr>
        <p:spPr>
          <a:xfrm>
            <a:off x="7054066" y="3644854"/>
            <a:ext cx="866355" cy="945195"/>
          </a:xfrm>
          <a:prstGeom prst="arc">
            <a:avLst>
              <a:gd name="adj1" fmla="val 16200000"/>
              <a:gd name="adj2" fmla="val 950165"/>
            </a:avLst>
          </a:prstGeom>
          <a:noFill/>
          <a:ln w="12700">
            <a:solidFill>
              <a:srgbClr val="000099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弧 58"/>
          <p:cNvSpPr/>
          <p:nvPr/>
        </p:nvSpPr>
        <p:spPr>
          <a:xfrm rot="20005035">
            <a:off x="6959002" y="3868783"/>
            <a:ext cx="493313" cy="520305"/>
          </a:xfrm>
          <a:prstGeom prst="arc">
            <a:avLst/>
          </a:prstGeom>
          <a:noFill/>
          <a:ln w="22225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840898" y="4884399"/>
                <a:ext cx="573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kumimoji="1"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898" y="4884399"/>
                <a:ext cx="573940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3443" b="-1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弧 60"/>
          <p:cNvSpPr/>
          <p:nvPr/>
        </p:nvSpPr>
        <p:spPr>
          <a:xfrm rot="2149303">
            <a:off x="5444154" y="4955680"/>
            <a:ext cx="485355" cy="481511"/>
          </a:xfrm>
          <a:prstGeom prst="arc">
            <a:avLst>
              <a:gd name="adj1" fmla="val 16200000"/>
              <a:gd name="adj2" fmla="val 21069636"/>
            </a:avLst>
          </a:prstGeom>
          <a:noFill/>
          <a:ln w="12700">
            <a:solidFill>
              <a:srgbClr val="000099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7690598" y="3489382"/>
                <a:ext cx="5792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kumimoji="1" lang="en-US" altLang="zh-CN" i="1">
                              <a:solidFill>
                                <a:srgbClr val="0000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0099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98" y="3489382"/>
                <a:ext cx="579261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3443" b="-1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6720719" y="3570298"/>
                <a:ext cx="259686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kumimoji="1" lang="en-US" altLang="zh-CN" sz="2000" b="0" i="1" baseline="-25000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kumimoji="1" lang="zh-CN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719" y="3570298"/>
                <a:ext cx="259686" cy="300660"/>
              </a:xfrm>
              <a:prstGeom prst="rect">
                <a:avLst/>
              </a:prstGeom>
              <a:blipFill rotWithShape="0">
                <a:blip r:embed="rId9"/>
                <a:stretch>
                  <a:fillRect l="-13953" r="-13953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4448463" y="2410903"/>
                <a:ext cx="980653" cy="63709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kumimoji="1" lang="en-US" altLang="zh-CN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463" y="2410903"/>
                <a:ext cx="980653" cy="637097"/>
              </a:xfrm>
              <a:prstGeom prst="rect">
                <a:avLst/>
              </a:prstGeom>
              <a:blipFill>
                <a:blip r:embed="rId10"/>
                <a:stretch>
                  <a:fillRect l="-6410" r="-3846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397204" y="5625941"/>
                <a:ext cx="97892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？</m:t>
                      </m:r>
                    </m:oMath>
                  </m:oMathPara>
                </a14:m>
                <a:endParaRPr kumimoji="1" lang="en-US" altLang="zh-CN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zh-CN" altLang="en-US" i="1">
                          <a:latin typeface="Cambria Math" charset="0"/>
                        </a:rPr>
                        <m:t>？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04" y="5625941"/>
                <a:ext cx="978921" cy="92333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5862521" y="5536118"/>
                <a:ext cx="97892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？</m:t>
                      </m:r>
                    </m:oMath>
                  </m:oMathPara>
                </a14:m>
                <a:endParaRPr kumimoji="1" lang="en-US" altLang="zh-CN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r>
                        <a:rPr kumimoji="1" lang="zh-CN" altLang="en-US" i="1">
                          <a:latin typeface="Cambria Math" charset="0"/>
                        </a:rPr>
                        <m:t>？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521" y="5536118"/>
                <a:ext cx="978921" cy="92333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31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/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457200" y="1214120"/>
            <a:ext cx="5206875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l"/>
            </a:pPr>
            <a:r>
              <a:rPr lang="en-US" altLang="zh-CN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Actuation</a:t>
            </a:r>
            <a:r>
              <a:rPr lang="zh-CN" altLang="en-US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torques</a:t>
            </a:r>
            <a:r>
              <a:rPr lang="zh-CN" altLang="en-US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（驱动转矩）</a:t>
            </a:r>
            <a:endParaRPr lang="en-US" altLang="zh-CN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7200" y="1772944"/>
                <a:ext cx="8382000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100" b="1" i="1" smtClean="0">
                          <a:latin typeface="Cambria Math" charset="0"/>
                        </a:rPr>
                        <m:t>𝑫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100" b="0" i="1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  <m:r>
                            <a:rPr kumimoji="1" lang="en-US" altLang="zh-CN" sz="2100" b="0" i="1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100" b="1" i="1">
                                  <a:latin typeface="Cambria Math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100" b="0" i="1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𝒈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d>
                      <m:r>
                        <a:rPr kumimoji="1" lang="en-US" altLang="zh-CN" sz="21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100" b="1" i="1" smtClean="0">
                          <a:latin typeface="Cambria Math" charset="0"/>
                        </a:rPr>
                        <m:t>𝑩</m:t>
                      </m:r>
                      <m:r>
                        <a:rPr kumimoji="1" lang="en-US" altLang="zh-CN" sz="21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𝝉</m:t>
                      </m:r>
                    </m:oMath>
                  </m:oMathPara>
                </a14:m>
                <a:endParaRPr lang="en-US" altLang="zh-CN" sz="21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72944"/>
                <a:ext cx="8382000" cy="5770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41158" y="3048000"/>
                <a:ext cx="8382000" cy="999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100" b="1" i="1" smtClean="0">
                          <a:latin typeface="Cambria Math" charset="0"/>
                        </a:rPr>
                        <m:t>𝑫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100" i="1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  <m:r>
                            <a:rPr kumimoji="1" lang="en-US" altLang="zh-CN" sz="2100" i="1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100" b="1" i="1">
                                  <a:latin typeface="Cambria Math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100" i="1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𝒈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d>
                      <m:r>
                        <a:rPr kumimoji="1" lang="en-US" altLang="zh-CN" sz="21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𝑩</m:t>
                      </m:r>
                      <m:r>
                        <a:rPr kumimoji="1" lang="en-US" altLang="zh-CN" sz="21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𝝉</m:t>
                      </m:r>
                      <m:r>
                        <a:rPr kumimoji="1" lang="en-US" altLang="zh-CN" sz="21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1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𝑭</m:t>
                      </m:r>
                      <m:r>
                        <a:rPr kumimoji="1" lang="en-US" altLang="zh-CN" sz="2100" b="0" i="1" baseline="-2500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𝑣</m:t>
                      </m:r>
                      <m:acc>
                        <m:accPr>
                          <m:chr m:val="̇"/>
                          <m:ctrlPr>
                            <a:rPr kumimoji="1" lang="en-US" altLang="zh-CN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altLang="zh-CN" sz="2100" b="1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100" dirty="0">
                    <a:ea typeface="SimHei" charset="-122"/>
                    <a:cs typeface="SimHei" charset="-122"/>
                  </a:rPr>
                  <a:t>where</a:t>
                </a:r>
                <a:r>
                  <a:rPr lang="zh-CN" altLang="en-US" sz="2100" dirty="0"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1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𝑭</m:t>
                    </m:r>
                    <m:r>
                      <a:rPr kumimoji="1" lang="en-US" altLang="zh-CN" sz="2100" b="1" i="1" baseline="-25000">
                        <a:solidFill>
                          <a:srgbClr val="C0000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zh-CN" altLang="en-US" sz="2100" dirty="0"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100" dirty="0">
                    <a:ea typeface="SimHei" charset="-122"/>
                    <a:cs typeface="SimHei" charset="-122"/>
                  </a:rPr>
                  <a:t>is the coefficient of damping</a:t>
                </a:r>
                <a:r>
                  <a:rPr lang="zh-CN" altLang="en-US" sz="2100" dirty="0"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100" dirty="0">
                    <a:ea typeface="SimHei" charset="-122"/>
                    <a:cs typeface="SimHei" charset="-122"/>
                  </a:rPr>
                  <a:t>matrix</a:t>
                </a:r>
                <a:r>
                  <a:rPr lang="zh-CN" altLang="en-US" sz="2100" dirty="0">
                    <a:ea typeface="SimHei" charset="-122"/>
                    <a:cs typeface="SimHei" charset="-122"/>
                  </a:rPr>
                  <a:t>（</a:t>
                </a:r>
                <a:r>
                  <a:rPr lang="en-US" altLang="zh-CN" sz="2100" dirty="0">
                    <a:ea typeface="SimHei" charset="-122"/>
                    <a:cs typeface="SimHei" charset="-122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altLang="zh-CN" sz="2100" dirty="0">
                    <a:ea typeface="SimHei" charset="-122"/>
                    <a:cs typeface="SimHei" charset="-122"/>
                  </a:rPr>
                  <a:t>n, diagonal</a:t>
                </a:r>
                <a:r>
                  <a:rPr lang="zh-CN" altLang="en-US" sz="2100" dirty="0">
                    <a:ea typeface="SimHei" charset="-122"/>
                    <a:cs typeface="SimHei" charset="-122"/>
                  </a:rPr>
                  <a:t>）</a:t>
                </a:r>
                <a:r>
                  <a:rPr lang="en-US" altLang="zh-CN" sz="2100" dirty="0">
                    <a:ea typeface="SimHei" charset="-122"/>
                    <a:cs typeface="SimHei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8" y="3048000"/>
                <a:ext cx="8382000" cy="999056"/>
              </a:xfrm>
              <a:prstGeom prst="rect">
                <a:avLst/>
              </a:prstGeom>
              <a:blipFill>
                <a:blip r:embed="rId4"/>
                <a:stretch>
                  <a:fillRect l="-756" b="-11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41158" y="2485343"/>
            <a:ext cx="478913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l"/>
            </a:pPr>
            <a:r>
              <a:rPr lang="en-US" altLang="zh-CN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Viscous</a:t>
            </a:r>
            <a:r>
              <a:rPr lang="zh-CN" altLang="en-US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damping</a:t>
            </a:r>
            <a:r>
              <a:rPr lang="zh-CN" altLang="en-US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（阻尼力）</a:t>
            </a:r>
            <a:endParaRPr lang="en-US" altLang="zh-CN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7200" y="4724400"/>
                <a:ext cx="8382000" cy="19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100" b="1" i="1" smtClean="0">
                          <a:latin typeface="Cambria Math" charset="0"/>
                        </a:rPr>
                        <m:t>𝑫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100" i="1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  <m:r>
                            <a:rPr kumimoji="1" lang="en-US" altLang="zh-CN" sz="2100" i="1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100" b="1" i="1">
                                  <a:latin typeface="Cambria Math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100" i="1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𝒈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d>
                      <m:r>
                        <a:rPr kumimoji="1" lang="en-US" altLang="zh-CN" sz="21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𝑩</m:t>
                      </m:r>
                      <m:r>
                        <a:rPr kumimoji="1" lang="en-US" altLang="zh-CN" sz="21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𝝉</m:t>
                      </m:r>
                      <m:r>
                        <a:rPr kumimoji="1" lang="en-US" altLang="zh-CN" sz="21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100" b="1" i="1" smtClean="0">
                          <a:latin typeface="Cambria Math" charset="0"/>
                        </a:rPr>
                        <m:t>𝑭</m:t>
                      </m:r>
                      <m:r>
                        <a:rPr kumimoji="1" lang="en-US" altLang="zh-CN" sz="2100" b="0" i="1" baseline="-25000" smtClean="0">
                          <a:latin typeface="Cambria Math" charset="0"/>
                        </a:rPr>
                        <m:t>𝑣</m:t>
                      </m:r>
                      <m:acc>
                        <m:accPr>
                          <m:chr m:val="̇"/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1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1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𝑭</m:t>
                      </m:r>
                      <m:r>
                        <a:rPr kumimoji="1" lang="en-US" altLang="zh-CN" sz="2100" b="0" i="1" baseline="-2500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𝑠</m:t>
                      </m:r>
                      <m:r>
                        <m:rPr>
                          <m:sty m:val="p"/>
                        </m:rPr>
                        <a:rPr kumimoji="1" lang="en-US" altLang="zh-CN" sz="21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sgn</m:t>
                      </m:r>
                      <m:r>
                        <a:rPr kumimoji="1" lang="en-US" altLang="zh-CN" sz="21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kumimoji="1" lang="en-US" altLang="zh-CN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1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2100" b="1" dirty="0">
                  <a:solidFill>
                    <a:srgbClr val="C00000"/>
                  </a:solidFill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100" dirty="0">
                    <a:ea typeface="SimHei" charset="-122"/>
                    <a:cs typeface="SimHei" charset="-122"/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zh-CN" sz="21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𝑭</m:t>
                    </m:r>
                    <m:r>
                      <a:rPr kumimoji="1" lang="en-US" altLang="zh-CN" sz="2100" b="1" i="1" baseline="-25000" smtClean="0">
                        <a:solidFill>
                          <a:srgbClr val="C00000"/>
                        </a:solidFill>
                        <a:latin typeface="Cambria Math" charset="0"/>
                      </a:rPr>
                      <m:t>𝒔</m:t>
                    </m:r>
                  </m:oMath>
                </a14:m>
                <a:r>
                  <a:rPr lang="en-US" altLang="zh-CN" sz="2100" b="1" dirty="0">
                    <a:solidFill>
                      <a:srgbClr val="C00000"/>
                    </a:solidFill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100" dirty="0">
                    <a:ea typeface="SimHei" charset="-122"/>
                    <a:cs typeface="SimHei" charset="-122"/>
                  </a:rPr>
                  <a:t>is the coefficient of friction</a:t>
                </a:r>
                <a:r>
                  <a:rPr lang="zh-CN" altLang="en-US" sz="2100" dirty="0"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100" dirty="0">
                    <a:ea typeface="SimHei" charset="-122"/>
                    <a:cs typeface="SimHei" charset="-122"/>
                  </a:rPr>
                  <a:t>matrix</a:t>
                </a:r>
                <a:r>
                  <a:rPr lang="zh-CN" altLang="en-US" sz="2100" dirty="0">
                    <a:ea typeface="SimHei" charset="-122"/>
                    <a:cs typeface="SimHei" charset="-122"/>
                  </a:rPr>
                  <a:t>（</a:t>
                </a:r>
                <a:r>
                  <a:rPr lang="en-US" altLang="zh-CN" sz="2100" dirty="0">
                    <a:ea typeface="SimHei" charset="-122"/>
                    <a:cs typeface="SimHei" charset="-122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CN" sz="21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altLang="zh-CN" sz="2100" dirty="0">
                    <a:ea typeface="SimHei" charset="-122"/>
                    <a:cs typeface="SimHei" charset="-122"/>
                  </a:rPr>
                  <a:t>n, diagonal</a:t>
                </a:r>
                <a:r>
                  <a:rPr lang="zh-CN" altLang="en-US" sz="2100" dirty="0">
                    <a:ea typeface="SimHei" charset="-122"/>
                    <a:cs typeface="SimHei" charset="-122"/>
                  </a:rPr>
                  <a:t>）</a:t>
                </a:r>
                <a:r>
                  <a:rPr lang="en-US" altLang="zh-CN" sz="2100" dirty="0">
                    <a:ea typeface="SimHei" charset="-122"/>
                    <a:cs typeface="SimHei" charset="-122"/>
                  </a:rPr>
                  <a:t>, and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100" b="0" i="0">
                        <a:latin typeface="Cambria Math" charset="0"/>
                      </a:rPr>
                      <m:t>sgn</m:t>
                    </m:r>
                    <m:r>
                      <a:rPr kumimoji="1" lang="en-US" altLang="zh-CN" sz="2100" b="0" i="1">
                        <a:latin typeface="Cambria Math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kumimoji="1" lang="en-US" altLang="zh-CN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100" b="0" i="1">
                            <a:latin typeface="Cambria Math" charset="0"/>
                          </a:rPr>
                          <m:t>𝑞</m:t>
                        </m:r>
                      </m:e>
                    </m:acc>
                    <m:r>
                      <a:rPr kumimoji="1" lang="en-US" altLang="zh-CN" sz="2100" b="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100" dirty="0">
                    <a:ea typeface="SimHei" charset="-122"/>
                    <a:cs typeface="SimHei" charset="-122"/>
                  </a:rPr>
                  <a:t> is the vector of sign function (n</a:t>
                </a:r>
                <a14:m>
                  <m:oMath xmlns:m="http://schemas.openxmlformats.org/officeDocument/2006/math">
                    <m:r>
                      <a:rPr lang="en-US" altLang="zh-CN" sz="21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zh-CN" sz="21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 altLang="zh-CN" sz="2100" dirty="0">
                    <a:ea typeface="SimHei" charset="-122"/>
                    <a:cs typeface="SimHei" charset="-122"/>
                  </a:rPr>
                  <a:t>)</a:t>
                </a:r>
                <a:r>
                  <a:rPr lang="zh-CN" altLang="en-US" sz="2100" dirty="0">
                    <a:ea typeface="SimHei" charset="-122"/>
                    <a:cs typeface="SimHei" charset="-122"/>
                  </a:rPr>
                  <a:t>，</a:t>
                </a:r>
                <a:r>
                  <a:rPr lang="en-US" altLang="zh-CN" sz="2100" dirty="0">
                    <a:ea typeface="SimHei" charset="-122"/>
                    <a:cs typeface="SimHei" charset="-122"/>
                  </a:rPr>
                  <a:t>determined by the sign of the joint velocity.</a:t>
                </a:r>
                <a:endParaRPr lang="en-US" altLang="zh-CN" sz="21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724400"/>
                <a:ext cx="8382000" cy="1968552"/>
              </a:xfrm>
              <a:prstGeom prst="rect">
                <a:avLst/>
              </a:prstGeom>
              <a:blipFill>
                <a:blip r:embed="rId5"/>
                <a:stretch>
                  <a:fillRect l="-909" r="-1061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57200" y="4245147"/>
            <a:ext cx="470834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l"/>
            </a:pPr>
            <a:r>
              <a:rPr lang="en-US" altLang="zh-CN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Coulomb</a:t>
            </a:r>
            <a:r>
              <a:rPr lang="zh-CN" altLang="en-US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friction</a:t>
            </a:r>
            <a:r>
              <a:rPr lang="zh-CN" altLang="en-US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（摩擦力）</a:t>
            </a:r>
            <a:endParaRPr lang="en-US" altLang="zh-CN" sz="25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6D813AA-C2D6-8A45-9BDF-C101839891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ＭＳ Ｐゴシック" charset="-128"/>
              </a:rPr>
              <a:t>Generalized Forces </a:t>
            </a:r>
          </a:p>
        </p:txBody>
      </p:sp>
    </p:spTree>
    <p:extLst>
      <p:ext uri="{BB962C8B-B14F-4D97-AF65-F5344CB8AC3E}">
        <p14:creationId xmlns:p14="http://schemas.microsoft.com/office/powerpoint/2010/main" val="283876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/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457200" y="1214120"/>
            <a:ext cx="277511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l"/>
            </a:pPr>
            <a:r>
              <a:rPr lang="en-US" altLang="zh-CN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Contact </a:t>
            </a:r>
            <a:r>
              <a:rPr lang="en-US" altLang="zh-CN" sz="2500" b="1" dirty="0">
                <a:solidFill>
                  <a:srgbClr val="C00000"/>
                </a:solidFill>
                <a:ea typeface="SimHei" charset="-122"/>
                <a:cs typeface="SimHei" charset="-122"/>
              </a:rPr>
              <a:t>forces</a:t>
            </a:r>
            <a:endParaRPr lang="en-US" altLang="zh-CN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4800" y="5041426"/>
                <a:ext cx="8763000" cy="1601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100" b="1" i="1" smtClean="0">
                        <a:latin typeface="Cambria Math" charset="0"/>
                      </a:rPr>
                      <m:t>𝑫</m:t>
                    </m:r>
                    <m:d>
                      <m:dPr>
                        <m:ctrlPr>
                          <a:rPr kumimoji="1"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100" b="1" i="1">
                            <a:latin typeface="Cambria Math" charset="0"/>
                          </a:rPr>
                          <m:t>𝒒</m:t>
                        </m:r>
                      </m:e>
                    </m:d>
                    <m:acc>
                      <m:accPr>
                        <m:chr m:val="̈"/>
                        <m:ctrlPr>
                          <a:rPr kumimoji="1" lang="en-US" altLang="zh-CN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100" b="1" i="1">
                            <a:latin typeface="Cambria Math" charset="0"/>
                          </a:rPr>
                          <m:t>𝒒</m:t>
                        </m:r>
                      </m:e>
                    </m:acc>
                    <m:r>
                      <a:rPr kumimoji="1" lang="en-US" altLang="zh-CN" sz="2100" i="1">
                        <a:latin typeface="Cambria Math" charset="0"/>
                      </a:rPr>
                      <m:t>+</m:t>
                    </m:r>
                    <m:r>
                      <a:rPr kumimoji="1" lang="en-US" altLang="zh-CN" sz="2100" b="1" i="1">
                        <a:latin typeface="Cambria Math" charset="0"/>
                      </a:rPr>
                      <m:t>𝑪</m:t>
                    </m:r>
                    <m:d>
                      <m:dPr>
                        <m:ctrlPr>
                          <a:rPr kumimoji="1"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100" b="1" i="1">
                            <a:latin typeface="Cambria Math" charset="0"/>
                          </a:rPr>
                          <m:t>𝒒</m:t>
                        </m:r>
                        <m:r>
                          <a:rPr kumimoji="1" lang="en-US" altLang="zh-CN" sz="2100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kumimoji="1"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100" b="1" i="1">
                                <a:latin typeface="Cambria Math" charset="0"/>
                              </a:rPr>
                              <m:t>𝒒</m:t>
                            </m:r>
                          </m:e>
                        </m:acc>
                      </m:e>
                    </m:d>
                    <m:acc>
                      <m:accPr>
                        <m:chr m:val="̇"/>
                        <m:ctrlPr>
                          <a:rPr kumimoji="1" lang="en-US" altLang="zh-CN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100" b="1" i="1">
                            <a:latin typeface="Cambria Math" charset="0"/>
                          </a:rPr>
                          <m:t>𝒒</m:t>
                        </m:r>
                      </m:e>
                    </m:acc>
                    <m:r>
                      <a:rPr kumimoji="1" lang="en-US" altLang="zh-CN" sz="2100" i="1">
                        <a:latin typeface="Cambria Math" charset="0"/>
                      </a:rPr>
                      <m:t>+</m:t>
                    </m:r>
                    <m:r>
                      <a:rPr kumimoji="1" lang="en-US" altLang="zh-CN" sz="2100" b="1" i="1">
                        <a:latin typeface="Cambria Math" charset="0"/>
                      </a:rPr>
                      <m:t>𝒈</m:t>
                    </m:r>
                    <m:d>
                      <m:dPr>
                        <m:ctrlPr>
                          <a:rPr kumimoji="1"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100" b="1" i="1">
                            <a:latin typeface="Cambria Math" charset="0"/>
                          </a:rPr>
                          <m:t>𝒒</m:t>
                        </m:r>
                      </m:e>
                    </m:d>
                    <m:r>
                      <a:rPr kumimoji="1" lang="en-US" altLang="zh-CN" sz="2100" i="1">
                        <a:latin typeface="Cambria Math" charset="0"/>
                      </a:rPr>
                      <m:t>=</m:t>
                    </m:r>
                    <m:r>
                      <a:rPr kumimoji="1" lang="en-US" altLang="zh-CN" sz="2100" b="1" i="1">
                        <a:latin typeface="Cambria Math" charset="0"/>
                      </a:rPr>
                      <m:t>𝑩</m:t>
                    </m:r>
                    <m:r>
                      <a:rPr kumimoji="1" lang="en-US" altLang="zh-CN" sz="21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𝝉</m:t>
                    </m:r>
                    <m:r>
                      <a:rPr kumimoji="1" lang="en-US" altLang="zh-CN" sz="21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2100" b="1" i="1" smtClean="0">
                        <a:latin typeface="Cambria Math" charset="0"/>
                      </a:rPr>
                      <m:t>𝑭</m:t>
                    </m:r>
                    <m:r>
                      <a:rPr kumimoji="1" lang="en-US" altLang="zh-CN" sz="2100" b="0" i="1" baseline="-25000" smtClean="0">
                        <a:latin typeface="Cambria Math" charset="0"/>
                      </a:rPr>
                      <m:t>𝑣</m:t>
                    </m:r>
                    <m:acc>
                      <m:accPr>
                        <m:chr m:val="̇"/>
                        <m:ctrlPr>
                          <a:rPr kumimoji="1" lang="en-US" altLang="zh-CN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100" b="1" i="1">
                            <a:latin typeface="Cambria Math" charset="0"/>
                          </a:rPr>
                          <m:t>𝒒</m:t>
                        </m:r>
                      </m:e>
                    </m:acc>
                    <m:r>
                      <a:rPr kumimoji="1" lang="en-US" altLang="zh-CN" sz="2100" b="1" i="1" smtClean="0">
                        <a:latin typeface="Cambria Math" charset="0"/>
                      </a:rPr>
                      <m:t>−</m:t>
                    </m:r>
                    <m:r>
                      <a:rPr kumimoji="1" lang="en-US" altLang="zh-CN" sz="2100" b="1" i="1">
                        <a:latin typeface="Cambria Math" charset="0"/>
                      </a:rPr>
                      <m:t>𝑭</m:t>
                    </m:r>
                    <m:r>
                      <a:rPr kumimoji="1" lang="en-US" altLang="zh-CN" sz="2100" b="0" i="1" baseline="-25000" smtClean="0">
                        <a:latin typeface="Cambria Math" charset="0"/>
                      </a:rPr>
                      <m:t>𝑠</m:t>
                    </m:r>
                    <m:r>
                      <m:rPr>
                        <m:sty m:val="p"/>
                      </m:rPr>
                      <a:rPr kumimoji="1" lang="en-US" altLang="zh-CN" sz="2100" i="1" smtClean="0">
                        <a:latin typeface="Cambria Math" charset="0"/>
                      </a:rPr>
                      <m:t>sgn</m:t>
                    </m:r>
                    <m:d>
                      <m:dPr>
                        <m:ctrlPr>
                          <a:rPr kumimoji="1"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kumimoji="1"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100" b="1" i="1">
                                <a:latin typeface="Cambria Math" charset="0"/>
                              </a:rPr>
                              <m:t>𝒒</m:t>
                            </m:r>
                          </m:e>
                        </m:acc>
                      </m:e>
                    </m:d>
                    <m:r>
                      <a:rPr kumimoji="1" lang="en-US" altLang="zh-CN" sz="21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zh-CN" sz="2100" b="1" i="1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J</a:t>
                </a:r>
                <a:r>
                  <a:rPr lang="en-US" altLang="zh-CN" sz="1050" b="1" i="1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sz="2100" baseline="30000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𝒒</m:t>
                        </m:r>
                      </m:e>
                    </m:d>
                    <m:acc>
                      <m:accPr>
                        <m:chr m:val="⃗"/>
                        <m:ctrlPr>
                          <a:rPr kumimoji="1" lang="en-US" altLang="zh-CN" sz="2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𝑭</m:t>
                        </m:r>
                      </m:e>
                    </m:acc>
                  </m:oMath>
                </a14:m>
                <a:endParaRPr lang="en-US" altLang="zh-CN" sz="2100" baseline="3000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100" dirty="0">
                    <a:ea typeface="SimHei" charset="-122"/>
                    <a:cs typeface="SimHei" charset="-122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𝑭</m:t>
                        </m:r>
                      </m:e>
                    </m:acc>
                  </m:oMath>
                </a14:m>
                <a:r>
                  <a:rPr lang="en" altLang="zh-CN" sz="2100" dirty="0">
                    <a:ea typeface="SimHei" charset="-122"/>
                    <a:cs typeface="SimHei" charset="-122"/>
                  </a:rPr>
                  <a:t> represent the vector of forces and moments at the end effector,</a:t>
                </a:r>
                <a:r>
                  <a:rPr lang="en-US" altLang="zh-CN" sz="2100" i="1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sz="2100" b="1" i="1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J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lang="en-US" altLang="zh-CN" sz="2100" dirty="0">
                    <a:ea typeface="SimHei" charset="-122"/>
                    <a:cs typeface="SimHei" charset="-122"/>
                  </a:rPr>
                  <a:t> is the transpose of the manipulator Jacobian</a:t>
                </a:r>
                <a:r>
                  <a:rPr lang="zh-CN" altLang="en-US" sz="2100" dirty="0">
                    <a:ea typeface="SimHei" charset="-122"/>
                    <a:cs typeface="SimHei" charset="-122"/>
                  </a:rPr>
                  <a:t>。</a:t>
                </a:r>
                <a:endParaRPr lang="en-US" altLang="zh-CN" sz="21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41426"/>
                <a:ext cx="8763000" cy="1601400"/>
              </a:xfrm>
              <a:prstGeom prst="rect">
                <a:avLst/>
              </a:prstGeom>
              <a:blipFill>
                <a:blip r:embed="rId4"/>
                <a:stretch>
                  <a:fillRect l="-868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41"/>
          <p:cNvGraphicFramePr>
            <a:graphicFrameLocks noGrp="1" noChangeAspect="1"/>
          </p:cNvGraphicFramePr>
          <p:nvPr>
            <p:ph idx="1"/>
          </p:nvPr>
        </p:nvGraphicFramePr>
        <p:xfrm>
          <a:off x="5334000" y="1903412"/>
          <a:ext cx="3608388" cy="251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034656" imgH="1419637" progId="Visio.Drawing.11">
                  <p:embed/>
                </p:oleObj>
              </mc:Choice>
              <mc:Fallback>
                <p:oleObj name="Visio" r:id="rId5" imgW="2034656" imgH="1419637" progId="Visio.Drawing.11">
                  <p:embed/>
                  <p:pic>
                    <p:nvPicPr>
                      <p:cNvPr id="11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903412"/>
                        <a:ext cx="3608388" cy="251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2"/>
          <p:cNvSpPr>
            <a:spLocks noChangeShapeType="1"/>
          </p:cNvSpPr>
          <p:nvPr/>
        </p:nvSpPr>
        <p:spPr bwMode="auto">
          <a:xfrm rot="19045114" flipV="1">
            <a:off x="8074304" y="1934905"/>
            <a:ext cx="15875" cy="792163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rot="19045114" flipH="1" flipV="1">
            <a:off x="7717126" y="2864343"/>
            <a:ext cx="717348" cy="978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 rot="19045114">
            <a:off x="7623845" y="1809495"/>
            <a:ext cx="576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i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f</a:t>
            </a:r>
            <a:endParaRPr lang="en-US" altLang="zh-CN" sz="2400" b="1" i="1" baseline="-25000" dirty="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 rot="19045114">
            <a:off x="7516490" y="2597149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i="1" dirty="0">
                <a:solidFill>
                  <a:srgbClr val="FF3300"/>
                </a:solidFill>
                <a:latin typeface="Times New Roman" pitchFamily="18" charset="0"/>
                <a:ea typeface="宋体" pitchFamily="2" charset="-122"/>
              </a:rPr>
              <a:t>n</a:t>
            </a:r>
            <a:endParaRPr lang="en-US" altLang="zh-CN" sz="2400" b="1" i="1" baseline="-25000" dirty="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16" name="Object 18"/>
          <p:cNvGraphicFramePr>
            <a:graphicFrameLocks noChangeAspect="1"/>
          </p:cNvGraphicFramePr>
          <p:nvPr/>
        </p:nvGraphicFramePr>
        <p:xfrm>
          <a:off x="5684838" y="3424237"/>
          <a:ext cx="33496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334" imgH="228501" progId="Equation.DSMT4">
                  <p:embed/>
                </p:oleObj>
              </mc:Choice>
              <mc:Fallback>
                <p:oleObj name="Equation" r:id="rId7" imgW="152334" imgH="228501" progId="Equation.DSMT4">
                  <p:embed/>
                  <p:pic>
                    <p:nvPicPr>
                      <p:cNvPr id="1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838" y="3424237"/>
                        <a:ext cx="33496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1"/>
          <p:cNvGraphicFramePr>
            <a:graphicFrameLocks noChangeAspect="1"/>
          </p:cNvGraphicFramePr>
          <p:nvPr/>
        </p:nvGraphicFramePr>
        <p:xfrm>
          <a:off x="7134225" y="3046412"/>
          <a:ext cx="33337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64885" imgH="215619" progId="Equation.3">
                  <p:embed/>
                </p:oleObj>
              </mc:Choice>
              <mc:Fallback>
                <p:oleObj name="公式" r:id="rId9" imgW="164885" imgH="215619" progId="Equation.3">
                  <p:embed/>
                  <p:pic>
                    <p:nvPicPr>
                      <p:cNvPr id="1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4225" y="3046412"/>
                        <a:ext cx="33337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22"/>
          <p:cNvGrpSpPr>
            <a:grpSpLocks/>
          </p:cNvGrpSpPr>
          <p:nvPr/>
        </p:nvGrpSpPr>
        <p:grpSpPr bwMode="auto">
          <a:xfrm>
            <a:off x="6474616" y="2243930"/>
            <a:ext cx="2257426" cy="712789"/>
            <a:chOff x="3499" y="33"/>
            <a:chExt cx="1422" cy="449"/>
          </a:xfrm>
        </p:grpSpPr>
        <p:sp>
          <p:nvSpPr>
            <p:cNvPr id="19" name="Line 23"/>
            <p:cNvSpPr>
              <a:spLocks noChangeShapeType="1"/>
            </p:cNvSpPr>
            <p:nvPr/>
          </p:nvSpPr>
          <p:spPr bwMode="auto">
            <a:xfrm flipV="1">
              <a:off x="4604" y="391"/>
              <a:ext cx="317" cy="9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triangle" w="med" len="lg"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" name="Object 24"/>
            <p:cNvGraphicFramePr>
              <a:graphicFrameLocks noChangeAspect="1"/>
            </p:cNvGraphicFramePr>
            <p:nvPr/>
          </p:nvGraphicFramePr>
          <p:xfrm>
            <a:off x="3499" y="33"/>
            <a:ext cx="913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596900" imgH="215900" progId="Equation.DSMT4">
                    <p:embed/>
                  </p:oleObj>
                </mc:Choice>
                <mc:Fallback>
                  <p:oleObj name="Equation" r:id="rId11" imgW="596900" imgH="215900" progId="Equation.DSMT4">
                    <p:embed/>
                    <p:pic>
                      <p:nvPicPr>
                        <p:cNvPr id="2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9" y="33"/>
                          <a:ext cx="913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矩形 1"/>
          <p:cNvSpPr/>
          <p:nvPr/>
        </p:nvSpPr>
        <p:spPr>
          <a:xfrm>
            <a:off x="334455" y="1676400"/>
            <a:ext cx="61764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100" dirty="0">
                <a:ea typeface="SimHei" charset="-122"/>
                <a:cs typeface="SimHei" charset="-122"/>
              </a:rPr>
              <a:t>Interaction of the manipulator with the environment produces forces and moments at the end effector or tool. These, in turn, produce torques at the joints of the robot.</a:t>
            </a:r>
            <a:endParaRPr lang="zh-CN" altLang="en-US" sz="2100" dirty="0"/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887412" y="3713633"/>
            <a:ext cx="1308498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1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Joint</a:t>
            </a:r>
          </a:p>
          <a:p>
            <a:pPr algn="ctr"/>
            <a:r>
              <a:rPr lang="en-US" altLang="zh-CN" sz="21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space</a:t>
            </a:r>
            <a:endParaRPr lang="zh-CN" altLang="en-US" sz="21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3350815" y="3713633"/>
            <a:ext cx="1373585" cy="722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1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Task</a:t>
            </a:r>
          </a:p>
          <a:p>
            <a:pPr algn="ctr"/>
            <a:r>
              <a:rPr lang="en-US" altLang="zh-CN" sz="2100" b="1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space</a:t>
            </a:r>
            <a:endParaRPr lang="zh-CN" altLang="en-US" sz="2100" b="1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Freeform 8"/>
          <p:cNvSpPr>
            <a:spLocks/>
          </p:cNvSpPr>
          <p:nvPr/>
        </p:nvSpPr>
        <p:spPr bwMode="auto">
          <a:xfrm>
            <a:off x="1870194" y="3461220"/>
            <a:ext cx="1805845" cy="252413"/>
          </a:xfrm>
          <a:custGeom>
            <a:avLst/>
            <a:gdLst>
              <a:gd name="T0" fmla="*/ 0 w 1769"/>
              <a:gd name="T1" fmla="*/ 254000 h 160"/>
              <a:gd name="T2" fmla="*/ 792163 w 1769"/>
              <a:gd name="T3" fmla="*/ 36513 h 160"/>
              <a:gd name="T4" fmla="*/ 2305050 w 1769"/>
              <a:gd name="T5" fmla="*/ 36513 h 160"/>
              <a:gd name="T6" fmla="*/ 2808288 w 1769"/>
              <a:gd name="T7" fmla="*/ 254000 h 160"/>
              <a:gd name="T8" fmla="*/ 0 60000 65536"/>
              <a:gd name="T9" fmla="*/ 0 60000 65536"/>
              <a:gd name="T10" fmla="*/ 0 60000 65536"/>
              <a:gd name="T11" fmla="*/ 0 60000 65536"/>
              <a:gd name="T12" fmla="*/ 0 w 1769"/>
              <a:gd name="T13" fmla="*/ 0 h 160"/>
              <a:gd name="T14" fmla="*/ 1769 w 1769"/>
              <a:gd name="T15" fmla="*/ 160 h 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69" h="160">
                <a:moveTo>
                  <a:pt x="0" y="160"/>
                </a:moveTo>
                <a:cubicBezTo>
                  <a:pt x="128" y="103"/>
                  <a:pt x="257" y="46"/>
                  <a:pt x="499" y="23"/>
                </a:cubicBezTo>
                <a:cubicBezTo>
                  <a:pt x="741" y="0"/>
                  <a:pt x="1240" y="0"/>
                  <a:pt x="1452" y="23"/>
                </a:cubicBezTo>
                <a:cubicBezTo>
                  <a:pt x="1664" y="46"/>
                  <a:pt x="1716" y="103"/>
                  <a:pt x="1769" y="160"/>
                </a:cubicBezTo>
              </a:path>
            </a:pathLst>
          </a:custGeom>
          <a:noFill/>
          <a:ln w="38100" cmpd="sng">
            <a:solidFill>
              <a:srgbClr val="FF3300"/>
            </a:solidFill>
            <a:round/>
            <a:headEnd type="none" w="med" len="med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 sz="210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 rot="10800000">
            <a:off x="1870194" y="4424491"/>
            <a:ext cx="1805845" cy="231603"/>
          </a:xfrm>
          <a:custGeom>
            <a:avLst/>
            <a:gdLst>
              <a:gd name="T0" fmla="*/ 0 w 1769"/>
              <a:gd name="T1" fmla="*/ 254000 h 160"/>
              <a:gd name="T2" fmla="*/ 792163 w 1769"/>
              <a:gd name="T3" fmla="*/ 36513 h 160"/>
              <a:gd name="T4" fmla="*/ 2305050 w 1769"/>
              <a:gd name="T5" fmla="*/ 36513 h 160"/>
              <a:gd name="T6" fmla="*/ 2808288 w 1769"/>
              <a:gd name="T7" fmla="*/ 254000 h 160"/>
              <a:gd name="T8" fmla="*/ 0 60000 65536"/>
              <a:gd name="T9" fmla="*/ 0 60000 65536"/>
              <a:gd name="T10" fmla="*/ 0 60000 65536"/>
              <a:gd name="T11" fmla="*/ 0 60000 65536"/>
              <a:gd name="T12" fmla="*/ 0 w 1769"/>
              <a:gd name="T13" fmla="*/ 0 h 160"/>
              <a:gd name="T14" fmla="*/ 1769 w 1769"/>
              <a:gd name="T15" fmla="*/ 160 h 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69" h="160">
                <a:moveTo>
                  <a:pt x="0" y="160"/>
                </a:moveTo>
                <a:cubicBezTo>
                  <a:pt x="128" y="103"/>
                  <a:pt x="257" y="46"/>
                  <a:pt x="499" y="23"/>
                </a:cubicBezTo>
                <a:cubicBezTo>
                  <a:pt x="741" y="0"/>
                  <a:pt x="1240" y="0"/>
                  <a:pt x="1452" y="23"/>
                </a:cubicBezTo>
                <a:cubicBezTo>
                  <a:pt x="1664" y="46"/>
                  <a:pt x="1716" y="103"/>
                  <a:pt x="1769" y="160"/>
                </a:cubicBezTo>
              </a:path>
            </a:pathLst>
          </a:custGeom>
          <a:noFill/>
          <a:ln w="38100" cmpd="sng">
            <a:solidFill>
              <a:srgbClr val="FF3300"/>
            </a:solidFill>
            <a:round/>
            <a:headEnd type="none" w="med" len="med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 sz="210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481359" y="3048000"/>
            <a:ext cx="251477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100" b="1" dirty="0">
                <a:solidFill>
                  <a:srgbClr val="990033"/>
                </a:solidFill>
                <a:latin typeface="+mj-lt"/>
                <a:ea typeface="SimHei" charset="-122"/>
                <a:cs typeface="SimHei" charset="-122"/>
              </a:rPr>
              <a:t>Jacobian </a:t>
            </a:r>
            <a:r>
              <a:rPr kumimoji="1" lang="en-US" altLang="zh-CN" sz="2100" b="1" i="1" dirty="0">
                <a:solidFill>
                  <a:srgbClr val="990033"/>
                </a:solidFill>
                <a:latin typeface="+mj-lt"/>
                <a:ea typeface="SimHei" charset="-122"/>
                <a:cs typeface="SimHei" charset="-122"/>
              </a:rPr>
              <a:t>J</a:t>
            </a: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1447800" y="4648200"/>
            <a:ext cx="2514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100" b="1" dirty="0">
                <a:solidFill>
                  <a:srgbClr val="990033"/>
                </a:solidFill>
                <a:latin typeface="+mj-lt"/>
                <a:ea typeface="SimHei" charset="-122"/>
                <a:cs typeface="SimHei" charset="-122"/>
              </a:rPr>
              <a:t>Force Jacobian </a:t>
            </a:r>
            <a:r>
              <a:rPr kumimoji="1" lang="en-US" altLang="zh-CN" sz="2100" b="1" i="1" dirty="0">
                <a:solidFill>
                  <a:srgbClr val="990033"/>
                </a:solidFill>
                <a:latin typeface="+mj-lt"/>
                <a:ea typeface="SimHei" charset="-122"/>
                <a:cs typeface="SimHei" charset="-122"/>
              </a:rPr>
              <a:t>J</a:t>
            </a:r>
            <a:r>
              <a:rPr kumimoji="1" lang="en-US" altLang="zh-CN" sz="1100" b="1" i="1" dirty="0">
                <a:solidFill>
                  <a:srgbClr val="990033"/>
                </a:solidFill>
                <a:latin typeface="+mj-lt"/>
                <a:ea typeface="SimHei" charset="-122"/>
                <a:cs typeface="SimHei" charset="-122"/>
              </a:rPr>
              <a:t> </a:t>
            </a:r>
            <a:r>
              <a:rPr kumimoji="1" lang="en-US" altLang="zh-CN" sz="2100" b="1" baseline="30000" dirty="0">
                <a:solidFill>
                  <a:srgbClr val="990033"/>
                </a:solidFill>
                <a:latin typeface="+mj-lt"/>
                <a:ea typeface="SimHei" charset="-122"/>
                <a:cs typeface="SimHei" charset="-122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740274" y="4009306"/>
                <a:ext cx="918072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i="1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J</a:t>
                </a:r>
                <a:r>
                  <a:rPr lang="en-US" altLang="zh-CN" sz="900" b="1" i="1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baseline="30000" dirty="0">
                    <a:solidFill>
                      <a:srgbClr val="C00000"/>
                    </a:solidFill>
                    <a:ea typeface="Cambria Math" charset="0"/>
                    <a:cs typeface="Cambria Math" charset="0"/>
                  </a:rPr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𝒒</m:t>
                        </m:r>
                      </m:e>
                    </m:d>
                    <m:acc>
                      <m:accPr>
                        <m:chr m:val="⃗"/>
                        <m:ctrlP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𝑭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274" y="4009306"/>
                <a:ext cx="918072" cy="402931"/>
              </a:xfrm>
              <a:prstGeom prst="rect">
                <a:avLst/>
              </a:prstGeom>
              <a:blipFill>
                <a:blip r:embed="rId13"/>
                <a:stretch>
                  <a:fillRect l="-5479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">
            <a:extLst>
              <a:ext uri="{FF2B5EF4-FFF2-40B4-BE49-F238E27FC236}">
                <a16:creationId xmlns:a16="http://schemas.microsoft.com/office/drawing/2014/main" id="{4FDE7C3A-D7D7-AB44-809F-5060BB0114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ＭＳ Ｐゴシック" charset="-128"/>
              </a:rPr>
              <a:t>Generalized Forces </a:t>
            </a:r>
          </a:p>
        </p:txBody>
      </p:sp>
    </p:spTree>
    <p:extLst>
      <p:ext uri="{BB962C8B-B14F-4D97-AF65-F5344CB8AC3E}">
        <p14:creationId xmlns:p14="http://schemas.microsoft.com/office/powerpoint/2010/main" val="145480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400" dirty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lvl="1" eaLnBrk="1" hangingPunct="1"/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Impact</a:t>
            </a:r>
            <a:r>
              <a:rPr lang="zh-CN" altLang="en-US" sz="43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Dynamics</a:t>
            </a:r>
            <a:endParaRPr lang="en-US" altLang="zh-CN" sz="4300" b="1" dirty="0">
              <a:ea typeface="ＭＳ Ｐゴシック" charset="-128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457200" y="1214120"/>
            <a:ext cx="332494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 Impact</a:t>
            </a:r>
            <a:r>
              <a:rPr lang="zh-CN" altLang="en-US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Hypotheses</a:t>
            </a:r>
            <a:endParaRPr lang="en-US" altLang="zh-CN" sz="2500" dirty="0"/>
          </a:p>
        </p:txBody>
      </p:sp>
      <p:sp>
        <p:nvSpPr>
          <p:cNvPr id="2" name="矩形 1"/>
          <p:cNvSpPr/>
          <p:nvPr/>
        </p:nvSpPr>
        <p:spPr>
          <a:xfrm>
            <a:off x="4038600" y="1272407"/>
            <a:ext cx="5029201" cy="5509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47663" algn="just">
              <a:lnSpc>
                <a:spcPct val="120000"/>
              </a:lnSpc>
              <a:spcBef>
                <a:spcPts val="600"/>
              </a:spcBef>
              <a:buAutoNum type="arabicParenR"/>
            </a:pPr>
            <a:r>
              <a:rPr lang="en" altLang="zh-CN" dirty="0">
                <a:latin typeface="+mj-lt"/>
              </a:rPr>
              <a:t>an impact results from the contact of the swing leg end with the ground; </a:t>
            </a:r>
          </a:p>
          <a:p>
            <a:pPr marL="357188" indent="-347663" algn="just">
              <a:lnSpc>
                <a:spcPct val="120000"/>
              </a:lnSpc>
              <a:spcBef>
                <a:spcPts val="600"/>
              </a:spcBef>
              <a:buAutoNum type="arabicParenR"/>
            </a:pPr>
            <a:r>
              <a:rPr lang="en" altLang="zh-CN" dirty="0">
                <a:latin typeface="+mj-lt"/>
              </a:rPr>
              <a:t>the impact is instantaneous;</a:t>
            </a:r>
          </a:p>
          <a:p>
            <a:pPr marL="357188" indent="-347663" algn="just">
              <a:lnSpc>
                <a:spcPct val="120000"/>
              </a:lnSpc>
              <a:spcBef>
                <a:spcPts val="600"/>
              </a:spcBef>
            </a:pPr>
            <a:r>
              <a:rPr lang="en" altLang="zh-CN" dirty="0">
                <a:latin typeface="+mj-lt"/>
              </a:rPr>
              <a:t>3) the impact results in no rebound and no slipping of the swing leg; </a:t>
            </a:r>
          </a:p>
          <a:p>
            <a:pPr marL="357188" indent="-347663" algn="just">
              <a:lnSpc>
                <a:spcPct val="120000"/>
              </a:lnSpc>
              <a:spcBef>
                <a:spcPts val="600"/>
              </a:spcBef>
            </a:pPr>
            <a:r>
              <a:rPr lang="en" altLang="zh-CN" dirty="0">
                <a:latin typeface="+mj-lt"/>
              </a:rPr>
              <a:t>4) at the moment of impact, the stance leg lifts from the ground without interaction; </a:t>
            </a:r>
          </a:p>
          <a:p>
            <a:pPr marL="357188" indent="-347663" algn="just">
              <a:lnSpc>
                <a:spcPct val="120000"/>
              </a:lnSpc>
              <a:spcBef>
                <a:spcPts val="600"/>
              </a:spcBef>
            </a:pPr>
            <a:r>
              <a:rPr lang="en" altLang="zh-CN" dirty="0">
                <a:latin typeface="+mj-lt"/>
              </a:rPr>
              <a:t>5) the externally applied forces during the impact can be represented by impulses; </a:t>
            </a:r>
          </a:p>
          <a:p>
            <a:pPr marL="357188" indent="-347663" algn="just">
              <a:lnSpc>
                <a:spcPct val="120000"/>
              </a:lnSpc>
              <a:spcBef>
                <a:spcPts val="600"/>
              </a:spcBef>
            </a:pPr>
            <a:r>
              <a:rPr lang="en" altLang="zh-CN" dirty="0">
                <a:latin typeface="+mj-lt"/>
              </a:rPr>
              <a:t>6) the actuators cannot generate impulses and hence can be ignored during impact; and </a:t>
            </a:r>
          </a:p>
          <a:p>
            <a:pPr marL="357188" indent="-347663" algn="just">
              <a:lnSpc>
                <a:spcPct val="120000"/>
              </a:lnSpc>
              <a:spcBef>
                <a:spcPts val="600"/>
              </a:spcBef>
            </a:pPr>
            <a:r>
              <a:rPr lang="en" altLang="zh-CN" dirty="0">
                <a:latin typeface="+mj-lt"/>
              </a:rPr>
              <a:t>7) the impulsive forces may result in an instantaneous change in the robot’s velocities, but there is no instantaneous change in the configuration. 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0515600" y="5334000"/>
            <a:ext cx="107630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9" name="walking-shor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355408"/>
            <a:ext cx="3828038" cy="28710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52400" y="2370648"/>
            <a:ext cx="3828037" cy="384721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9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Tsinghua Biped Robot</a:t>
            </a:r>
            <a:r>
              <a:rPr lang="zh-CN" altLang="en-US" sz="19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（</a:t>
            </a:r>
            <a:r>
              <a:rPr lang="en-US" altLang="zh-CN" sz="19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2007</a:t>
            </a:r>
            <a:r>
              <a:rPr lang="zh-CN" altLang="en-US" sz="19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9927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3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lvl="1" eaLnBrk="1" hangingPunct="1"/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Impact</a:t>
            </a:r>
            <a:r>
              <a:rPr lang="zh-CN" altLang="en-US" sz="43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Dynamics</a:t>
            </a:r>
            <a:endParaRPr lang="en-US" altLang="zh-CN" sz="4300" b="1" dirty="0">
              <a:ea typeface="ＭＳ Ｐゴシック" charset="-128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179849" y="1504741"/>
            <a:ext cx="107630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3505200" y="1265980"/>
            <a:ext cx="5181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" altLang="zh-CN" sz="2000" dirty="0">
                <a:latin typeface="+mn-lt"/>
                <a:ea typeface="SimHei" charset="-122"/>
                <a:cs typeface="SimHei" charset="-122"/>
              </a:rPr>
              <a:t>The Cartesian coordinates of rear toe:</a:t>
            </a:r>
            <a:endParaRPr lang="zh-CN" altLang="zh-CN" sz="2000" dirty="0">
              <a:latin typeface="+mn-lt"/>
              <a:ea typeface="SimHei" charset="-122"/>
              <a:cs typeface="SimHei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001001" y="1285581"/>
          <a:ext cx="833521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5863" imgH="241195" progId="Equation.DSMT4">
                  <p:embed/>
                </p:oleObj>
              </mc:Choice>
              <mc:Fallback>
                <p:oleObj r:id="rId3" imgW="545863" imgH="241195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1" y="1285581"/>
                        <a:ext cx="833521" cy="368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8001000" y="1754825"/>
          <a:ext cx="833521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45863" imgH="241195" progId="Equation.DSMT4">
                  <p:embed/>
                </p:oleObj>
              </mc:Choice>
              <mc:Fallback>
                <p:oleObj r:id="rId5" imgW="545863" imgH="241195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1754825"/>
                        <a:ext cx="833521" cy="368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32657" y="4397514"/>
            <a:ext cx="37011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2000" b="1" dirty="0">
                <a:ea typeface="SimHei" charset="-122"/>
                <a:cs typeface="SimHei" charset="-122"/>
              </a:rPr>
              <a:t>Coordinates definition for impact model</a:t>
            </a:r>
            <a:endParaRPr lang="zh-CN" altLang="en-US" sz="2000" b="1" dirty="0">
              <a:solidFill>
                <a:srgbClr val="C0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352800" y="1733490"/>
            <a:ext cx="5181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" altLang="zh-CN" sz="2000" dirty="0">
                <a:ea typeface="SimHei" charset="-122"/>
                <a:cs typeface="SimHei" charset="-122"/>
              </a:rPr>
              <a:t>The Cartesian coordinates of front heel:</a:t>
            </a:r>
            <a:endParaRPr lang="zh-CN" altLang="zh-CN" sz="2000" dirty="0">
              <a:ea typeface="SimHei" charset="-122"/>
              <a:cs typeface="Sim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52332" y="2101280"/>
            <a:ext cx="5105400" cy="79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sz="2000" dirty="0" err="1">
                <a:latin typeface="+mj-lt"/>
                <a:ea typeface="SimHei" charset="-122"/>
                <a:cs typeface="SimHei" charset="-122"/>
              </a:rPr>
              <a:t>DoF</a:t>
            </a:r>
            <a:r>
              <a:rPr lang="en" altLang="zh-CN" sz="2000" dirty="0">
                <a:latin typeface="+mj-lt"/>
                <a:ea typeface="SimHei" charset="-122"/>
                <a:cs typeface="SimHei" charset="-122"/>
              </a:rPr>
              <a:t> of impact dynamics: </a:t>
            </a:r>
            <a:r>
              <a:rPr lang="zh-CN" altLang="en-US" sz="2000" dirty="0">
                <a:latin typeface="+mj-lt"/>
                <a:ea typeface="SimHei" charset="-122"/>
                <a:cs typeface="SimHei" charset="-122"/>
              </a:rPr>
              <a:t>N＋2</a:t>
            </a:r>
            <a:r>
              <a:rPr lang="en-US" altLang="zh-CN" sz="2000" dirty="0">
                <a:latin typeface="+mj-lt"/>
                <a:ea typeface="SimHei" charset="-122"/>
                <a:cs typeface="SimHei" charset="-12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+mj-lt"/>
                <a:ea typeface="SimHei" charset="-122"/>
                <a:cs typeface="SimHei" charset="-122"/>
              </a:rPr>
              <a:t>Generalized coordinates</a:t>
            </a:r>
            <a:endParaRPr lang="en-US" altLang="zh-CN" sz="20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492374" y="2503202"/>
          <a:ext cx="264694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76400" imgH="241300" progId="Equation.DSMT4">
                  <p:embed/>
                </p:oleObj>
              </mc:Choice>
              <mc:Fallback>
                <p:oleObj r:id="rId7" imgW="1676400" imgH="2413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374" y="2503202"/>
                        <a:ext cx="2646947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953000" y="4038600"/>
          <a:ext cx="116305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736600" imgH="241300" progId="Equation.DSMT4">
                  <p:embed/>
                </p:oleObj>
              </mc:Choice>
              <mc:Fallback>
                <p:oleObj r:id="rId9" imgW="736600" imgH="241300" progId="Equation.DSMT4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038600"/>
                        <a:ext cx="1163053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6400800" y="4038600"/>
          <a:ext cx="116305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736600" imgH="241300" progId="Equation.DSMT4">
                  <p:embed/>
                </p:oleObj>
              </mc:Choice>
              <mc:Fallback>
                <p:oleObj r:id="rId11" imgW="736600" imgH="241300" progId="Equation.DSMT4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038600"/>
                        <a:ext cx="1163053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5935577" y="4571598"/>
          <a:ext cx="782053" cy="379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418918" imgH="203112" progId="Equation.DSMT4">
                  <p:embed/>
                </p:oleObj>
              </mc:Choice>
              <mc:Fallback>
                <p:oleObj r:id="rId13" imgW="418918" imgH="203112" progId="Equation.DSMT4">
                  <p:embed/>
                  <p:pic>
                    <p:nvPicPr>
                      <p:cNvPr id="22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577" y="4571598"/>
                        <a:ext cx="782053" cy="37917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90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935577" y="5029200"/>
          <a:ext cx="78205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495085" imgH="241195" progId="Equation.DSMT4">
                  <p:embed/>
                </p:oleObj>
              </mc:Choice>
              <mc:Fallback>
                <p:oleObj r:id="rId15" imgW="495085" imgH="241195" progId="Equation.DSMT4">
                  <p:embed/>
                  <p:pic>
                    <p:nvPicPr>
                      <p:cNvPr id="24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577" y="5029200"/>
                        <a:ext cx="782053" cy="3810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381000" y="5410200"/>
            <a:ext cx="533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dirty="0">
                <a:latin typeface="+mj-lt"/>
                <a:ea typeface="黑体" pitchFamily="49" charset="-122"/>
              </a:rPr>
              <a:t>Impact</a:t>
            </a:r>
            <a:r>
              <a:rPr lang="zh-CN" altLang="en-US" sz="2000" dirty="0">
                <a:latin typeface="+mj-lt"/>
                <a:ea typeface="黑体" pitchFamily="49" charset="-122"/>
              </a:rPr>
              <a:t> </a:t>
            </a:r>
            <a:r>
              <a:rPr lang="en-US" altLang="zh-CN" sz="2000" dirty="0">
                <a:latin typeface="+mj-lt"/>
                <a:ea typeface="黑体" pitchFamily="49" charset="-122"/>
              </a:rPr>
              <a:t>Dynamics equation can be written as</a:t>
            </a:r>
            <a:endParaRPr kumimoji="1" lang="zh-CN" altLang="en-US" sz="2000" dirty="0">
              <a:latin typeface="+mj-lt"/>
            </a:endParaRPr>
          </a:p>
        </p:txBody>
      </p:sp>
      <p:sp>
        <p:nvSpPr>
          <p:cNvPr id="26" name="Rectangle 54"/>
          <p:cNvSpPr>
            <a:spLocks noChangeArrowheads="1"/>
          </p:cNvSpPr>
          <p:nvPr/>
        </p:nvSpPr>
        <p:spPr bwMode="auto">
          <a:xfrm>
            <a:off x="1958699" y="5932315"/>
            <a:ext cx="104121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1930282" y="5764299"/>
          <a:ext cx="5412991" cy="849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3479800" imgH="546100" progId="Equation.DSMT4">
                  <p:embed/>
                </p:oleObj>
              </mc:Choice>
              <mc:Fallback>
                <p:oleObj r:id="rId17" imgW="3479800" imgH="546100" progId="Equation.DSMT4">
                  <p:embed/>
                  <p:pic>
                    <p:nvPicPr>
                      <p:cNvPr id="27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282" y="5764299"/>
                        <a:ext cx="5412991" cy="8494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32657" y="1391909"/>
          <a:ext cx="3924517" cy="300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2616200" imgH="2006600" progId="Visio.Drawing.6">
                  <p:embed/>
                </p:oleObj>
              </mc:Choice>
              <mc:Fallback>
                <p:oleObj r:id="rId19" imgW="2616200" imgH="2006600" progId="Visio.Drawing.6">
                  <p:embed/>
                  <p:pic>
                    <p:nvPicPr>
                      <p:cNvPr id="31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7" y="1391909"/>
                        <a:ext cx="3924517" cy="30056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6201" y="1490196"/>
          <a:ext cx="2286000" cy="329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1676400" imgH="241300" progId="Equation.DSMT4">
                  <p:embed/>
                </p:oleObj>
              </mc:Choice>
              <mc:Fallback>
                <p:oleObj r:id="rId21" imgW="1676400" imgH="241300" progId="Equation.DSMT4">
                  <p:embed/>
                  <p:pic>
                    <p:nvPicPr>
                      <p:cNvPr id="32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1" y="1490196"/>
                        <a:ext cx="2286000" cy="3290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16C6CDA-F5F6-DE4B-B784-664B348708A1}"/>
                  </a:ext>
                </a:extLst>
              </p:cNvPr>
              <p:cNvSpPr/>
              <p:nvPr/>
            </p:nvSpPr>
            <p:spPr>
              <a:xfrm>
                <a:off x="3543300" y="2819400"/>
                <a:ext cx="5524500" cy="1166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" altLang="zh-CN" sz="2000" dirty="0">
                    <a:latin typeface="+mj-lt"/>
                    <a:ea typeface="SimHei" charset="-122"/>
                    <a:cs typeface="SimHei" charset="-122"/>
                  </a:rPr>
                  <a:t>Time</a:t>
                </a:r>
                <a:r>
                  <a:rPr lang="zh-CN" altLang="en-US" sz="2000" dirty="0">
                    <a:latin typeface="+mj-lt"/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000" dirty="0">
                    <a:latin typeface="+mj-lt"/>
                    <a:ea typeface="SimHei" charset="-122"/>
                    <a:cs typeface="SimHei" charset="-122"/>
                  </a:rPr>
                  <a:t>just before impact</a:t>
                </a:r>
                <a:r>
                  <a:rPr lang="en" altLang="zh-CN" sz="2000" dirty="0">
                    <a:latin typeface="+mj-lt"/>
                    <a:ea typeface="SimHei" charset="-122"/>
                    <a:cs typeface="SimHei" charset="-122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sz="2000" i="1" smtClean="0">
                            <a:latin typeface="Cambria Math" panose="02040503050406030204" pitchFamily="18" charset="0"/>
                            <a:ea typeface="SimHei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SimHei" charset="-122"/>
                          </a:rPr>
                          <m:t>𝑡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SimHei" charset="-122"/>
                          </a:rPr>
                          <m:t>−</m:t>
                        </m:r>
                      </m:sup>
                    </m:sSup>
                  </m:oMath>
                </a14:m>
                <a:endParaRPr lang="en-US" altLang="zh-CN" sz="2000" dirty="0">
                  <a:latin typeface="+mj-lt"/>
                  <a:ea typeface="SimHei" charset="-122"/>
                  <a:cs typeface="Sim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" altLang="zh-CN" sz="2000" dirty="0">
                    <a:ea typeface="SimHei" charset="-122"/>
                    <a:cs typeface="SimHei" charset="-122"/>
                  </a:rPr>
                  <a:t>Time</a:t>
                </a:r>
                <a:r>
                  <a:rPr lang="zh-CN" altLang="en-US" sz="2000" dirty="0"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000" dirty="0">
                    <a:ea typeface="SimHei" charset="-122"/>
                    <a:cs typeface="SimHei" charset="-122"/>
                  </a:rPr>
                  <a:t>just before impact</a:t>
                </a:r>
                <a:r>
                  <a:rPr lang="en" altLang="zh-CN" sz="2000" dirty="0">
                    <a:ea typeface="SimHei" charset="-122"/>
                    <a:cs typeface="SimHei" charset="-122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sz="2000" i="1">
                            <a:latin typeface="Cambria Math" panose="02040503050406030204" pitchFamily="18" charset="0"/>
                            <a:ea typeface="SimHei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SimHei" charset="-122"/>
                          </a:rPr>
                          <m:t>𝑡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SimHei" charset="-122"/>
                          </a:rPr>
                          <m:t>+</m:t>
                        </m:r>
                      </m:sup>
                    </m:sSup>
                  </m:oMath>
                </a14:m>
                <a:endParaRPr lang="en-US" altLang="zh-CN" sz="2000" dirty="0">
                  <a:ea typeface="SimHei" charset="-122"/>
                  <a:cs typeface="Sim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ea typeface="SimHei" charset="-122"/>
                    <a:cs typeface="SimHei" charset="-122"/>
                  </a:rPr>
                  <a:t>Generalized velocities just before/after impact:</a:t>
                </a: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16C6CDA-F5F6-DE4B-B784-664B34870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2819400"/>
                <a:ext cx="5524500" cy="1166345"/>
              </a:xfrm>
              <a:prstGeom prst="rect">
                <a:avLst/>
              </a:prstGeom>
              <a:blipFill>
                <a:blip r:embed="rId23"/>
                <a:stretch>
                  <a:fillRect l="-915" b="-97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73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 dirty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lvl="1" eaLnBrk="1" hangingPunct="1"/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Impact</a:t>
            </a:r>
            <a:r>
              <a:rPr lang="zh-CN" altLang="en-US" sz="43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Dynamics</a:t>
            </a:r>
            <a:endParaRPr lang="en-US" altLang="zh-CN" sz="4300" b="1" dirty="0">
              <a:ea typeface="ＭＳ Ｐゴシック" charset="-128"/>
            </a:endParaRPr>
          </a:p>
        </p:txBody>
      </p:sp>
      <p:sp>
        <p:nvSpPr>
          <p:cNvPr id="2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3479800" y="1193800"/>
          <a:ext cx="5412991" cy="849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479800" imgH="546100" progId="Equation.DSMT4">
                  <p:embed/>
                </p:oleObj>
              </mc:Choice>
              <mc:Fallback>
                <p:oleObj r:id="rId3" imgW="3479800" imgH="546100" progId="Equation.DSMT4">
                  <p:embed/>
                  <p:pic>
                    <p:nvPicPr>
                      <p:cNvPr id="27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800" y="1193800"/>
                        <a:ext cx="5412991" cy="84948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90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3479800" y="1984782"/>
            <a:ext cx="5588000" cy="95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SimHei" charset="-122"/>
                <a:cs typeface="SimHei" charset="-122"/>
              </a:rPr>
              <a:t>where                                  </a:t>
            </a:r>
            <a:r>
              <a:rPr lang="en-US" altLang="zh-CN" sz="2000" dirty="0">
                <a:latin typeface="+mj-lt"/>
                <a:ea typeface="SimHei" charset="-122"/>
                <a:cs typeface="SimHei" charset="-122"/>
              </a:rPr>
              <a:t>.      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SimHei" charset="-122"/>
                <a:cs typeface="SimHei" charset="-122"/>
              </a:rPr>
              <a:t> </a:t>
            </a:r>
            <a:r>
              <a:rPr lang="en-US" altLang="zh-CN" sz="2000" dirty="0">
                <a:latin typeface="+mj-lt"/>
                <a:ea typeface="SimHei" charset="-122"/>
                <a:cs typeface="SimHei" charset="-122"/>
              </a:rPr>
              <a:t>and</a:t>
            </a:r>
            <a:r>
              <a:rPr lang="zh-CN" altLang="en-US" sz="2000" dirty="0">
                <a:latin typeface="+mj-lt"/>
                <a:ea typeface="SimHei" charset="-122"/>
                <a:cs typeface="SimHei" charset="-122"/>
              </a:rPr>
              <a:t> </a:t>
            </a:r>
            <a:r>
              <a:rPr lang="en-US" altLang="zh-CN" sz="2000" dirty="0">
                <a:latin typeface="+mj-lt"/>
                <a:ea typeface="SimHei" charset="-122"/>
                <a:cs typeface="SimHei" charset="-122"/>
              </a:rPr>
              <a:t>    </a:t>
            </a:r>
            <a:r>
              <a:rPr lang="en" altLang="zh-CN" sz="2000" dirty="0">
                <a:latin typeface="+mj-lt"/>
                <a:ea typeface="SimHei" charset="-122"/>
                <a:cs typeface="SimHei" charset="-122"/>
              </a:rPr>
              <a:t>is the collision force acting at the collision point</a:t>
            </a:r>
            <a:r>
              <a:rPr lang="en-US" altLang="zh-CN" sz="2000" dirty="0">
                <a:latin typeface="+mj-lt"/>
                <a:ea typeface="SimHei" charset="-122"/>
                <a:cs typeface="SimHei" charset="-122"/>
              </a:rPr>
              <a:t>.</a:t>
            </a:r>
            <a:endParaRPr lang="zh-CN" altLang="zh-CN" sz="2000" dirty="0">
              <a:latin typeface="+mj-lt"/>
              <a:ea typeface="SimHei" charset="-122"/>
              <a:cs typeface="SimHei" charset="-122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4267350" y="2103141"/>
          <a:ext cx="2427033" cy="36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87500" imgH="241300" progId="Equation.DSMT4">
                  <p:embed/>
                </p:oleObj>
              </mc:Choice>
              <mc:Fallback>
                <p:oleObj r:id="rId5" imgW="1587500" imgH="241300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350" y="2103141"/>
                        <a:ext cx="2427033" cy="3689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7620000" y="2103140"/>
          <a:ext cx="330076" cy="36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15713" imgH="241091" progId="Equation.DSMT4">
                  <p:embed/>
                </p:oleObj>
              </mc:Choice>
              <mc:Fallback>
                <p:oleObj r:id="rId7" imgW="215713" imgH="241091" progId="Equation.DSMT4">
                  <p:embed/>
                  <p:pic>
                    <p:nvPicPr>
                      <p:cNvPr id="36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103140"/>
                        <a:ext cx="330076" cy="3689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5061454" y="3250341"/>
            <a:ext cx="25935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zh-CN" sz="2000" b="1" dirty="0">
                <a:latin typeface="SimHei" charset="-122"/>
                <a:ea typeface="SimHei" charset="-122"/>
                <a:cs typeface="SimHei" charset="-122"/>
              </a:rPr>
              <a:t> </a:t>
            </a: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6858000" y="2111101"/>
          <a:ext cx="330076" cy="36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15713" imgH="241091" progId="Equation.DSMT4">
                  <p:embed/>
                </p:oleObj>
              </mc:Choice>
              <mc:Fallback>
                <p:oleObj r:id="rId9" imgW="215713" imgH="241091" progId="Equation.DSMT4">
                  <p:embed/>
                  <p:pic>
                    <p:nvPicPr>
                      <p:cNvPr id="38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111101"/>
                        <a:ext cx="330076" cy="3689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-32600" y="1349384"/>
          <a:ext cx="3924517" cy="300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616200" imgH="2006600" progId="Visio.Drawing.6">
                  <p:embed/>
                </p:oleObj>
              </mc:Choice>
              <mc:Fallback>
                <p:oleObj r:id="rId11" imgW="2616200" imgH="2006600" progId="Visio.Drawing.6">
                  <p:embed/>
                  <p:pic>
                    <p:nvPicPr>
                      <p:cNvPr id="44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2600" y="1349384"/>
                        <a:ext cx="3924517" cy="30056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/>
          <p:cNvSpPr/>
          <p:nvPr/>
        </p:nvSpPr>
        <p:spPr>
          <a:xfrm>
            <a:off x="152400" y="4261942"/>
            <a:ext cx="48916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Integrating of LHS over the impact time</a:t>
            </a:r>
            <a:r>
              <a:rPr lang="zh-CN" altLang="en-US" sz="2000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：</a:t>
            </a:r>
          </a:p>
        </p:txBody>
      </p:sp>
      <p:sp>
        <p:nvSpPr>
          <p:cNvPr id="45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228600" y="4662842"/>
          <a:ext cx="5063067" cy="2144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3238500" imgH="1371600" progId="Equation.DSMT4">
                  <p:embed/>
                </p:oleObj>
              </mc:Choice>
              <mc:Fallback>
                <p:oleObj r:id="rId13" imgW="3238500" imgH="1371600" progId="Equation.DSMT4">
                  <p:embed/>
                  <p:pic>
                    <p:nvPicPr>
                      <p:cNvPr id="46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662842"/>
                        <a:ext cx="5063067" cy="21443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5726893" y="3469769"/>
          <a:ext cx="2819400" cy="25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1993900" imgH="1803400" progId="Equation.DSMT4">
                  <p:embed/>
                </p:oleObj>
              </mc:Choice>
              <mc:Fallback>
                <p:oleObj r:id="rId15" imgW="1993900" imgH="1803400" progId="Equation.DSMT4">
                  <p:embed/>
                  <p:pic>
                    <p:nvPicPr>
                      <p:cNvPr id="48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893" y="3469769"/>
                        <a:ext cx="2819400" cy="2550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矩形 50"/>
          <p:cNvSpPr/>
          <p:nvPr/>
        </p:nvSpPr>
        <p:spPr>
          <a:xfrm>
            <a:off x="4082547" y="3075686"/>
            <a:ext cx="490905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ea typeface="SimHei" charset="-122"/>
                <a:cs typeface="SimHei" charset="-122"/>
              </a:rPr>
              <a:t>Integrating of RHS over the impact time</a:t>
            </a:r>
            <a:r>
              <a:rPr lang="zh-CN" altLang="en-US" sz="2000" dirty="0">
                <a:solidFill>
                  <a:srgbClr val="C00000"/>
                </a:solidFill>
                <a:ea typeface="SimHei" charset="-122"/>
                <a:cs typeface="SimHei" charset="-122"/>
              </a:rPr>
              <a:t>：</a:t>
            </a:r>
          </a:p>
        </p:txBody>
      </p:sp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6324600" y="6014436"/>
          <a:ext cx="1295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863225" imgH="355446" progId="Equation.DSMT4">
                  <p:embed/>
                </p:oleObj>
              </mc:Choice>
              <mc:Fallback>
                <p:oleObj r:id="rId17" imgW="863225" imgH="355446" progId="Equation.DSMT4">
                  <p:embed/>
                  <p:pic>
                    <p:nvPicPr>
                      <p:cNvPr id="50" name="对象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6014436"/>
                        <a:ext cx="12954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7772400" y="6019800"/>
          <a:ext cx="1295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863225" imgH="355446" progId="Equation.DSMT4">
                  <p:embed/>
                </p:oleObj>
              </mc:Choice>
              <mc:Fallback>
                <p:oleObj r:id="rId19" imgW="863225" imgH="355446" progId="Equation.DSMT4">
                  <p:embed/>
                  <p:pic>
                    <p:nvPicPr>
                      <p:cNvPr id="53" name="对象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6019800"/>
                        <a:ext cx="12954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45"/>
          <p:cNvSpPr>
            <a:spLocks noChangeArrowheads="1"/>
          </p:cNvSpPr>
          <p:nvPr/>
        </p:nvSpPr>
        <p:spPr bwMode="auto">
          <a:xfrm>
            <a:off x="5562600" y="6092810"/>
            <a:ext cx="2743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dirty="0">
                <a:latin typeface="+mj-lt"/>
                <a:ea typeface="SimHei" charset="-122"/>
                <a:cs typeface="SimHei" charset="-122"/>
              </a:rPr>
              <a:t>where</a:t>
            </a:r>
            <a:r>
              <a:rPr lang="zh-CN" altLang="en-US" sz="2000" dirty="0">
                <a:latin typeface="+mj-lt"/>
                <a:ea typeface="SimHei" charset="-122"/>
                <a:cs typeface="SimHei" charset="-122"/>
              </a:rPr>
              <a:t>          </a:t>
            </a:r>
            <a:r>
              <a:rPr lang="en-US" altLang="zh-CN" sz="2000" dirty="0">
                <a:latin typeface="+mj-lt"/>
                <a:ea typeface="SimHei" charset="-122"/>
                <a:cs typeface="SimHei" charset="-122"/>
              </a:rPr>
              <a:t>        ,</a:t>
            </a:r>
            <a:endParaRPr lang="zh-CN" altLang="zh-CN" sz="2000" dirty="0">
              <a:latin typeface="+mj-lt"/>
              <a:ea typeface="SimHei" charset="-122"/>
              <a:cs typeface="SimHei" charset="-122"/>
            </a:endParaRPr>
          </a:p>
        </p:txBody>
      </p:sp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609600" y="2133198"/>
          <a:ext cx="782053" cy="379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418918" imgH="203112" progId="Equation.DSMT4">
                  <p:embed/>
                </p:oleObj>
              </mc:Choice>
              <mc:Fallback>
                <p:oleObj r:id="rId21" imgW="418918" imgH="203112" progId="Equation.DSMT4">
                  <p:embed/>
                  <p:pic>
                    <p:nvPicPr>
                      <p:cNvPr id="57" name="对象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133198"/>
                        <a:ext cx="782053" cy="37917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90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609600" y="2590800"/>
          <a:ext cx="78205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495085" imgH="241195" progId="Equation.DSMT4">
                  <p:embed/>
                </p:oleObj>
              </mc:Choice>
              <mc:Fallback>
                <p:oleObj r:id="rId23" imgW="495085" imgH="241195" progId="Equation.DSMT4">
                  <p:embed/>
                  <p:pic>
                    <p:nvPicPr>
                      <p:cNvPr id="58" name="对象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90800"/>
                        <a:ext cx="782053" cy="3810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/>
        </p:nvGraphicFramePr>
        <p:xfrm>
          <a:off x="76201" y="1490196"/>
          <a:ext cx="2286000" cy="329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5" imgW="1676400" imgH="241300" progId="Equation.DSMT4">
                  <p:embed/>
                </p:oleObj>
              </mc:Choice>
              <mc:Fallback>
                <p:oleObj r:id="rId25" imgW="1676400" imgH="241300" progId="Equation.DSMT4">
                  <p:embed/>
                  <p:pic>
                    <p:nvPicPr>
                      <p:cNvPr id="60" name="对象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1" y="1490196"/>
                        <a:ext cx="2286000" cy="3290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8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2" grpId="0"/>
      <p:bldP spid="51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 dirty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lvl="1" eaLnBrk="1" hangingPunct="1"/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Impact</a:t>
            </a:r>
            <a:r>
              <a:rPr lang="zh-CN" altLang="en-US" sz="43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Dynamics</a:t>
            </a:r>
            <a:endParaRPr lang="en-US" altLang="zh-CN" sz="4300" b="1" dirty="0">
              <a:ea typeface="ＭＳ Ｐゴシック" charset="-128"/>
            </a:endParaRPr>
          </a:p>
        </p:txBody>
      </p:sp>
      <p:sp>
        <p:nvSpPr>
          <p:cNvPr id="8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630838" y="1195499"/>
          <a:ext cx="3217762" cy="861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133600" imgH="571500" progId="Equation.DSMT4">
                  <p:embed/>
                </p:oleObj>
              </mc:Choice>
              <mc:Fallback>
                <p:oleObj r:id="rId3" imgW="2133600" imgH="5715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838" y="1195499"/>
                        <a:ext cx="3217762" cy="8619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221866" y="2114490"/>
            <a:ext cx="4423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pc="50" dirty="0">
                <a:latin typeface="+mj-lt"/>
                <a:ea typeface="SimHei" charset="-122"/>
                <a:cs typeface="SimHei" charset="-122"/>
              </a:rPr>
              <a:t>According </a:t>
            </a:r>
            <a:r>
              <a:rPr lang="en" altLang="zh-CN" sz="2000" dirty="0">
                <a:latin typeface="+mj-lt"/>
              </a:rPr>
              <a:t>hypothesis </a:t>
            </a:r>
            <a:r>
              <a:rPr lang="en-US" altLang="zh-CN" sz="2000" spc="50" dirty="0">
                <a:latin typeface="+mj-lt"/>
                <a:ea typeface="SimHei" charset="-122"/>
                <a:cs typeface="SimHei" charset="-122"/>
              </a:rPr>
              <a:t>(1)</a:t>
            </a:r>
            <a:r>
              <a:rPr lang="zh-CN" altLang="zh-CN" sz="2000" spc="50" dirty="0">
                <a:latin typeface="+mj-lt"/>
                <a:ea typeface="SimHei" charset="-122"/>
                <a:cs typeface="SimHei" charset="-122"/>
              </a:rPr>
              <a:t>，</a:t>
            </a:r>
            <a:r>
              <a:rPr lang="en-US" altLang="zh-CN" sz="2000" spc="50" dirty="0">
                <a:latin typeface="+mj-lt"/>
                <a:ea typeface="SimHei" charset="-122"/>
                <a:cs typeface="SimHei" charset="-122"/>
              </a:rPr>
              <a:t>we have</a:t>
            </a:r>
            <a:r>
              <a:rPr lang="zh-CN" altLang="zh-CN" sz="2000" dirty="0">
                <a:latin typeface="+mj-lt"/>
                <a:ea typeface="SimHei" charset="-122"/>
                <a:cs typeface="SimHei" charset="-122"/>
              </a:rPr>
              <a:t> </a:t>
            </a:r>
            <a:endParaRPr lang="zh-CN" altLang="en-US" sz="2000" dirty="0">
              <a:latin typeface="+mj-lt"/>
              <a:ea typeface="SimHei" charset="-122"/>
              <a:cs typeface="SimHei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09682" y="2590800"/>
          <a:ext cx="1760510" cy="733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219200" imgH="508000" progId="Equation.DSMT4">
                  <p:embed/>
                </p:oleObj>
              </mc:Choice>
              <mc:Fallback>
                <p:oleObj r:id="rId5" imgW="1219200" imgH="5080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9682" y="2590800"/>
                        <a:ext cx="1760510" cy="7335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-38317" y="1337796"/>
          <a:ext cx="3924517" cy="300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616200" imgH="2006600" progId="Visio.Drawing.6">
                  <p:embed/>
                </p:oleObj>
              </mc:Choice>
              <mc:Fallback>
                <p:oleObj r:id="rId7" imgW="2616200" imgH="2006600" progId="Visio.Drawing.6">
                  <p:embed/>
                  <p:pic>
                    <p:nvPicPr>
                      <p:cNvPr id="35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317" y="1337796"/>
                        <a:ext cx="3924517" cy="30056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3276600" y="3330714"/>
            <a:ext cx="586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CN" sz="2000" spc="50" dirty="0">
                <a:latin typeface="+mj-lt"/>
                <a:ea typeface="SimHei" charset="-122"/>
                <a:cs typeface="SimHei" charset="-122"/>
              </a:rPr>
              <a:t>The above equations can be written together as</a:t>
            </a:r>
            <a:endParaRPr lang="zh-CN" altLang="en-US" sz="2000" spc="50" dirty="0">
              <a:latin typeface="+mj-lt"/>
              <a:ea typeface="SimHei" charset="-122"/>
              <a:cs typeface="SimHei" charset="-122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866544"/>
              </p:ext>
            </p:extLst>
          </p:nvPr>
        </p:nvGraphicFramePr>
        <p:xfrm>
          <a:off x="5607093" y="5211546"/>
          <a:ext cx="3158018" cy="1605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247900" imgH="1143000" progId="Equation.DSMT4">
                  <p:embed/>
                </p:oleObj>
              </mc:Choice>
              <mc:Fallback>
                <p:oleObj r:id="rId9" imgW="2247900" imgH="11430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93" y="5211546"/>
                        <a:ext cx="3158018" cy="16057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4724400" y="5791200"/>
            <a:ext cx="992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pc="50" dirty="0">
                <a:latin typeface="+mj-lt"/>
                <a:ea typeface="SimHei" charset="-122"/>
                <a:cs typeface="SimHei" charset="-122"/>
              </a:rPr>
              <a:t>where</a:t>
            </a:r>
            <a:r>
              <a:rPr lang="zh-CN" altLang="zh-CN" sz="2000" spc="50" dirty="0">
                <a:latin typeface="+mj-lt"/>
                <a:ea typeface="SimHei" charset="-122"/>
                <a:cs typeface="SimHei" charset="-122"/>
              </a:rPr>
              <a:t> </a:t>
            </a:r>
            <a:endParaRPr lang="zh-CN" altLang="en-US" sz="2000" spc="50" dirty="0">
              <a:latin typeface="+mj-lt"/>
              <a:ea typeface="SimHei" charset="-122"/>
              <a:cs typeface="SimHei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6201" y="4726196"/>
            <a:ext cx="30396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pc="50" dirty="0">
                <a:latin typeface="+mj-lt"/>
                <a:ea typeface="SimHei" charset="-122"/>
                <a:cs typeface="SimHei" charset="-122"/>
              </a:rPr>
              <a:t>If</a:t>
            </a:r>
            <a:r>
              <a:rPr lang="zh-CN" altLang="en-US" sz="2000" spc="50" dirty="0">
                <a:latin typeface="+mj-lt"/>
                <a:ea typeface="SimHei" charset="-122"/>
                <a:cs typeface="SimHei" charset="-122"/>
              </a:rPr>
              <a:t>      </a:t>
            </a:r>
            <a:r>
              <a:rPr lang="en-US" altLang="zh-CN" sz="2000" spc="50" dirty="0">
                <a:latin typeface="+mj-lt"/>
                <a:ea typeface="SimHei" charset="-122"/>
                <a:cs typeface="SimHei" charset="-122"/>
              </a:rPr>
              <a:t>     have full rank,    </a:t>
            </a:r>
            <a:endParaRPr lang="zh-CN" altLang="en-US" sz="2000" spc="50" dirty="0">
              <a:latin typeface="+mj-lt"/>
              <a:ea typeface="SimHei" charset="-122"/>
              <a:cs typeface="SimHei" charset="-122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314517" y="4752639"/>
          <a:ext cx="825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495085" imgH="228501" progId="Equation.DSMT4">
                  <p:embed/>
                </p:oleObj>
              </mc:Choice>
              <mc:Fallback>
                <p:oleObj r:id="rId11" imgW="495085" imgH="228501" progId="Equation.DSMT4">
                  <p:embed/>
                  <p:pic>
                    <p:nvPicPr>
                      <p:cNvPr id="26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517" y="4752639"/>
                        <a:ext cx="825500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990600" y="5211546"/>
          <a:ext cx="3039675" cy="144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714500" imgH="812800" progId="Equation.DSMT4">
                  <p:embed/>
                </p:oleObj>
              </mc:Choice>
              <mc:Fallback>
                <p:oleObj r:id="rId13" imgW="1714500" imgH="812800" progId="Equation.DSMT4">
                  <p:embed/>
                  <p:pic>
                    <p:nvPicPr>
                      <p:cNvPr id="52" name="对象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211546"/>
                        <a:ext cx="3039675" cy="1441031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76201" y="1490196"/>
          <a:ext cx="2286000" cy="329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1676400" imgH="241300" progId="Equation.DSMT4">
                  <p:embed/>
                </p:oleObj>
              </mc:Choice>
              <mc:Fallback>
                <p:oleObj r:id="rId15" imgW="1676400" imgH="241300" progId="Equation.DSMT4">
                  <p:embed/>
                  <p:pic>
                    <p:nvPicPr>
                      <p:cNvPr id="55" name="对象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1" y="1490196"/>
                        <a:ext cx="2286000" cy="3290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9DF0CC-2A50-29B9-AED0-F3AAC299DC9F}"/>
                  </a:ext>
                </a:extLst>
              </p:cNvPr>
              <p:cNvSpPr txBox="1"/>
              <p:nvPr/>
            </p:nvSpPr>
            <p:spPr>
              <a:xfrm>
                <a:off x="3886201" y="3780054"/>
                <a:ext cx="5181598" cy="1309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N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N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r>
                                              <a:rPr lang="en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1" i="1">
                                                    <a:latin typeface="Cambria Math" panose="02040503050406030204" pitchFamily="18" charset="0"/>
                                                  </a:rPr>
                                                  <m:t>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9DF0CC-2A50-29B9-AED0-F3AAC299D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1" y="3780054"/>
                <a:ext cx="5181598" cy="1309526"/>
              </a:xfrm>
              <a:prstGeom prst="rect">
                <a:avLst/>
              </a:prstGeom>
              <a:blipFill>
                <a:blip r:embed="rId17"/>
                <a:stretch>
                  <a:fillRect b="-67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9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 dirty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lvl="1" eaLnBrk="1" hangingPunct="1"/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Impact</a:t>
            </a:r>
            <a:r>
              <a:rPr lang="zh-CN" altLang="en-US" sz="43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Dynamics</a:t>
            </a:r>
            <a:endParaRPr lang="en-US" altLang="zh-CN" sz="4300" b="1" dirty="0">
              <a:ea typeface="ＭＳ Ｐゴシック" charset="-128"/>
            </a:endParaRPr>
          </a:p>
        </p:txBody>
      </p:sp>
      <p:sp>
        <p:nvSpPr>
          <p:cNvPr id="8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12546" y="2280919"/>
                <a:ext cx="19424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spc="50" dirty="0">
                    <a:latin typeface="+mj-lt"/>
                    <a:ea typeface="SimHei" charset="-122"/>
                  </a:rPr>
                  <a:t>Let</a:t>
                </a:r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latin typeface="Cambria Math" charset="0"/>
                      </a:rPr>
                      <m:t> </m:t>
                    </m:r>
                    <m:r>
                      <a:rPr kumimoji="1" lang="en-US" altLang="zh-CN" sz="2000" b="1" i="1" smtClean="0">
                        <a:latin typeface="Cambria Math" charset="0"/>
                      </a:rPr>
                      <m:t>𝒙</m:t>
                    </m:r>
                    <m:r>
                      <a:rPr kumimoji="1" lang="en-US" altLang="zh-CN" sz="2000" b="1" i="1" smtClean="0">
                        <a:latin typeface="Cambria Math" charset="0"/>
                      </a:rPr>
                      <m:t>≔(</m:t>
                    </m:r>
                    <m:r>
                      <a:rPr kumimoji="1" lang="en-US" altLang="zh-CN" sz="2000" b="1" i="1" smtClean="0">
                        <a:latin typeface="Cambria Math" charset="0"/>
                      </a:rPr>
                      <m:t>𝒒</m:t>
                    </m:r>
                    <m:r>
                      <a:rPr kumimoji="1" lang="en-US" altLang="zh-CN" sz="2000" b="1" i="1" smtClean="0">
                        <a:latin typeface="Cambria Math" charset="0"/>
                      </a:rPr>
                      <m:t>;</m:t>
                    </m:r>
                    <m:acc>
                      <m:accPr>
                        <m:chr m:val="̇"/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1" i="1">
                            <a:latin typeface="Cambria Math" charset="0"/>
                          </a:rPr>
                          <m:t>𝒒</m:t>
                        </m:r>
                      </m:e>
                    </m:acc>
                    <m:r>
                      <a:rPr kumimoji="1" lang="en-US" altLang="zh-CN" sz="20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zh-CN" sz="2000" b="1" dirty="0"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:endParaRPr lang="zh-CN" altLang="en-US" sz="2000" b="1" dirty="0"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6" y="2280919"/>
                <a:ext cx="1942455" cy="400110"/>
              </a:xfrm>
              <a:prstGeom prst="rect">
                <a:avLst/>
              </a:prstGeom>
              <a:blipFill>
                <a:blip r:embed="rId4"/>
                <a:stretch>
                  <a:fillRect l="-3896" t="-303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457200" y="1214120"/>
            <a:ext cx="888736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The state space of the model</a:t>
            </a:r>
            <a:r>
              <a:rPr lang="zh-CN" altLang="en-US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（动力学模型状态空间方程）</a:t>
            </a:r>
            <a:endParaRPr lang="en-US" altLang="zh-CN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457200" y="1772944"/>
                <a:ext cx="8382000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100" b="1" i="1" smtClean="0">
                          <a:latin typeface="Cambria Math" charset="0"/>
                        </a:rPr>
                        <m:t>𝑫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100" b="0" i="1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100" b="1" i="1">
                          <a:latin typeface="Cambria Math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  <m:r>
                            <a:rPr kumimoji="1" lang="en-US" altLang="zh-CN" sz="2100" b="0" i="1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100" b="1" i="1">
                                  <a:latin typeface="Cambria Math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100" b="0" i="1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100" b="1" i="1" smtClean="0">
                          <a:latin typeface="Cambria Math" charset="0"/>
                        </a:rPr>
                        <m:t>𝑮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1" i="1">
                              <a:latin typeface="Cambria Math" charset="0"/>
                            </a:rPr>
                            <m:t>𝒒</m:t>
                          </m:r>
                        </m:e>
                      </m:d>
                      <m:r>
                        <a:rPr kumimoji="1" lang="en-US" altLang="zh-CN" sz="21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100" b="1" i="1" smtClean="0">
                          <a:latin typeface="Cambria Math" charset="0"/>
                        </a:rPr>
                        <m:t>𝑩𝒖</m:t>
                      </m:r>
                    </m:oMath>
                  </m:oMathPara>
                </a14:m>
                <a:endParaRPr lang="en-US" altLang="zh-CN" sz="2100" b="1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72944"/>
                <a:ext cx="8382000" cy="5770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380920" y="2435041"/>
                <a:ext cx="6458280" cy="2358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1" i="1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kumimoji="1" lang="en-US" altLang="zh-CN" sz="2000" b="1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kumimoji="1" lang="mr-IN" altLang="zh-CN" sz="20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altLang="zh-CN" sz="20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𝒒</m:t>
                                  </m:r>
                                </m:e>
                              </m:d>
                              <m:r>
                                <a:rPr kumimoji="1" lang="en-US" altLang="zh-CN" sz="2000" b="1" i="1" smtClean="0">
                                  <a:latin typeface="Cambria Math" charset="0"/>
                                </a:rPr>
                                <m:t>[−</m:t>
                              </m:r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𝑪</m:t>
                              </m:r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𝒒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b="1" i="1">
                                          <a:latin typeface="Cambria Math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000" b="1" i="1" smtClean="0">
                                  <a:latin typeface="Cambria Math" charset="0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𝒒</m:t>
                                  </m:r>
                                </m:e>
                              </m:d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𝑩</m:t>
                              </m:r>
                              <m:r>
                                <a:rPr kumimoji="1" lang="en-US" altLang="zh-CN" sz="2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𝒖</m:t>
                              </m:r>
                              <m:r>
                                <a:rPr kumimoji="1" lang="en-US" altLang="zh-CN" sz="2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en-US" altLang="zh-CN" sz="2000" b="1" dirty="0"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sz="2000" b="1" i="1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b="1" i="0" smtClean="0">
                          <a:latin typeface="Cambria Math" charset="0"/>
                        </a:rPr>
                        <m:t>    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000" b="1" i="1">
                                        <a:latin typeface="Cambria Math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b="1" i="1">
                                        <a:latin typeface="Cambria Math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kumimoji="1" lang="en-US" altLang="zh-CN" sz="20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1" i="1">
                                        <a:latin typeface="Cambria Math" charset="0"/>
                                      </a:rPr>
                                      <m:t>𝒒</m:t>
                                    </m:r>
                                  </m:e>
                                </m:d>
                                <m:r>
                                  <a:rPr kumimoji="1" lang="en-US" altLang="zh-CN" sz="2000" b="1" i="1">
                                    <a:latin typeface="Cambria Math" charset="0"/>
                                  </a:rPr>
                                  <m:t>[−</m:t>
                                </m:r>
                                <m:r>
                                  <a:rPr kumimoji="1" lang="en-US" altLang="zh-CN" sz="2000" b="1" i="1">
                                    <a:latin typeface="Cambria Math" charset="0"/>
                                  </a:rPr>
                                  <m:t>𝑪</m:t>
                                </m:r>
                                <m:d>
                                  <m:dPr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1" i="1">
                                        <a:latin typeface="Cambria Math" charset="0"/>
                                      </a:rPr>
                                      <m:t>𝒒</m:t>
                                    </m:r>
                                    <m:r>
                                      <a:rPr kumimoji="1" lang="en-US" altLang="zh-CN" sz="2000" i="1">
                                        <a:latin typeface="Cambria Math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kumimoji="1"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000" b="1" i="1">
                                            <a:latin typeface="Cambria Math" charset="0"/>
                                          </a:rPr>
                                          <m:t>𝒒</m:t>
                                        </m:r>
                                      </m:e>
                                    </m:acc>
                                  </m:e>
                                </m:d>
                                <m:acc>
                                  <m:accPr>
                                    <m:chr m:val="̇"/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000" b="1" i="1">
                                        <a:latin typeface="Cambria Math" charset="0"/>
                                      </a:rPr>
                                      <m:t>𝒒</m:t>
                                    </m:r>
                                  </m:e>
                                </m:acc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sz="2000" b="1" i="1">
                                    <a:latin typeface="Cambria Math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1" i="1">
                                        <a:latin typeface="Cambria Math" charset="0"/>
                                      </a:rPr>
                                      <m:t>𝒒</m:t>
                                    </m:r>
                                  </m:e>
                                </m:d>
                                <m:r>
                                  <a:rPr kumimoji="1" lang="en-US" altLang="zh-CN" sz="2000" b="1" i="1" smtClean="0">
                                    <a:latin typeface="Cambria Math" charset="0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000" b="1" i="1" smtClean="0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b="1" i="1">
                                        <a:latin typeface="Cambria Math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kumimoji="1" lang="en-US" altLang="zh-CN" sz="20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1" i="1">
                                        <a:latin typeface="Cambria Math" charset="0"/>
                                      </a:rPr>
                                      <m:t>𝒒</m:t>
                                    </m:r>
                                  </m:e>
                                </m:d>
                                <m:r>
                                  <a:rPr kumimoji="1" lang="en-US" altLang="zh-CN" sz="2000" b="1" i="1">
                                    <a:latin typeface="Cambria Math" charset="0"/>
                                  </a:rPr>
                                  <m:t>𝑩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𝒖</m:t>
                      </m:r>
                    </m:oMath>
                  </m:oMathPara>
                </a14:m>
                <a:endParaRPr kumimoji="1" lang="en-US" altLang="zh-CN" sz="2000" b="1" i="1" dirty="0">
                  <a:latin typeface="Cambria Math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000" b="1" dirty="0"/>
                  <a:t>  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charset="0"/>
                      </a:rPr>
                      <m:t>=:</m:t>
                    </m:r>
                    <m:r>
                      <a:rPr kumimoji="1" lang="en-US" altLang="zh-CN" sz="2000" b="1" i="1" smtClean="0"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CN" sz="2000" b="1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sz="2000" b="1" i="1" smtClean="0">
                        <a:latin typeface="Cambria Math" charset="0"/>
                      </a:rPr>
                      <m:t>𝒈</m:t>
                    </m:r>
                    <m:d>
                      <m:dPr>
                        <m:ctrlP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CN" sz="2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𝒖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920" y="2435041"/>
                <a:ext cx="6458280" cy="2358915"/>
              </a:xfrm>
              <a:prstGeom prst="rect">
                <a:avLst/>
              </a:prstGeom>
              <a:blipFill rotWithShape="0">
                <a:blip r:embed="rId6"/>
                <a:stretch>
                  <a:fillRect b="-2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Object 18"/>
          <p:cNvGraphicFramePr>
            <a:graphicFrameLocks noChangeAspect="1"/>
          </p:cNvGraphicFramePr>
          <p:nvPr/>
        </p:nvGraphicFramePr>
        <p:xfrm>
          <a:off x="1524000" y="4866921"/>
          <a:ext cx="3870415" cy="1991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277646" imgH="1174036" progId="Visio.Drawing.11">
                  <p:embed/>
                </p:oleObj>
              </mc:Choice>
              <mc:Fallback>
                <p:oleObj name="Visio" r:id="rId7" imgW="2277646" imgH="1174036" progId="Visio.Drawing.11">
                  <p:embed/>
                  <p:pic>
                    <p:nvPicPr>
                      <p:cNvPr id="3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866921"/>
                        <a:ext cx="3870415" cy="1991079"/>
                      </a:xfrm>
                      <a:prstGeom prst="rect">
                        <a:avLst/>
                      </a:prstGeom>
                      <a:noFill/>
                      <a:ln w="635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5105400" y="5604916"/>
            <a:ext cx="4038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5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  <a:t>hybrid system</a:t>
            </a:r>
            <a:r>
              <a:rPr lang="zh-CN" altLang="en-US" sz="2400" b="1" spc="5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  <a:t> </a:t>
            </a:r>
            <a:r>
              <a:rPr lang="en-US" altLang="zh-CN" sz="2400" b="1" spc="5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  <a:t>(</a:t>
            </a:r>
            <a:r>
              <a:rPr lang="zh-CN" altLang="en-US" sz="2400" b="1" spc="5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  <a:t>混合系统</a:t>
            </a:r>
            <a:r>
              <a:rPr lang="en-US" altLang="zh-CN" sz="2400" b="1" spc="5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imHei" charset="-122"/>
              </a:rPr>
              <a:t>)</a:t>
            </a:r>
            <a:endParaRPr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638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FE8F7D1-72E7-4AA9-9F8F-0C84B698E164}" type="slidenum">
              <a:rPr lang="zh-CN" altLang="en-US" smtClean="0"/>
              <a:pPr eaLnBrk="1" hangingPunct="1"/>
              <a:t>19</a:t>
            </a:fld>
            <a:endParaRPr lang="en-US" altLang="zh-CN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Derive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the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 err="1">
                <a:ea typeface="ＭＳ Ｐゴシック" charset="-128"/>
              </a:rPr>
              <a:t>Lagrangian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Dynamics</a:t>
            </a:r>
            <a:endParaRPr lang="zh-CN" altLang="en-US" sz="40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24" y="1805819"/>
            <a:ext cx="2187676" cy="407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3253" name="Rectangle 4"/>
          <p:cNvSpPr>
            <a:spLocks noChangeArrowheads="1"/>
          </p:cNvSpPr>
          <p:nvPr/>
        </p:nvSpPr>
        <p:spPr bwMode="auto"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Tsinghua</a:t>
            </a:r>
            <a:r>
              <a:rPr lang="zh-CN" altLang="en-US" sz="3200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Biped</a:t>
            </a:r>
            <a:r>
              <a:rPr lang="zh-CN" altLang="en-US" sz="3200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Robot</a:t>
            </a:r>
            <a:r>
              <a:rPr lang="zh-CN" altLang="en-US" sz="3200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Prototype</a:t>
            </a:r>
            <a:endParaRPr lang="zh-CN" altLang="en-US" sz="3200" b="1" dirty="0">
              <a:solidFill>
                <a:srgbClr val="C00000"/>
              </a:solidFill>
              <a:latin typeface="+mj-lt"/>
              <a:ea typeface="黑体" pitchFamily="49" charset="-122"/>
            </a:endParaRPr>
          </a:p>
        </p:txBody>
      </p:sp>
      <p:pic>
        <p:nvPicPr>
          <p:cNvPr id="3" name="walking-shor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2057400"/>
            <a:ext cx="5486400" cy="4114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48000" y="617714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+mn-lt"/>
                <a:ea typeface="SimHei" charset="-122"/>
                <a:cs typeface="SimHei" charset="-122"/>
              </a:rPr>
              <a:t>Tsinghua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SimHei" charset="-122"/>
                <a:cs typeface="SimHei" charset="-122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SimHei" charset="-122"/>
                <a:cs typeface="SimHei" charset="-122"/>
              </a:rPr>
              <a:t>Biped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SimHei" charset="-122"/>
                <a:cs typeface="SimHei" charset="-122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SimHei" charset="-122"/>
                <a:cs typeface="SimHei" charset="-122"/>
              </a:rPr>
              <a:t>Robot (C. Fu, Y. Huang, K. Chen,2007)</a:t>
            </a:r>
            <a:endParaRPr lang="zh-CN" altLang="en-US" b="1" dirty="0">
              <a:solidFill>
                <a:srgbClr val="C00000"/>
              </a:solidFill>
              <a:latin typeface="+mn-lt"/>
              <a:ea typeface="SimHei" charset="-122"/>
              <a:cs typeface="SimHei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28845E-68EF-6742-B715-521A6E4576D5}"/>
              </a:ext>
            </a:extLst>
          </p:cNvPr>
          <p:cNvSpPr/>
          <p:nvPr/>
        </p:nvSpPr>
        <p:spPr>
          <a:xfrm>
            <a:off x="238830" y="5860757"/>
            <a:ext cx="28135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ea typeface="SimHei" charset="-122"/>
                <a:cs typeface="SimHei" charset="-122"/>
              </a:rPr>
              <a:t>Sagittal</a:t>
            </a:r>
            <a:r>
              <a:rPr lang="zh-CN" altLang="en-US" b="1" dirty="0">
                <a:ea typeface="SimHei" charset="-122"/>
                <a:cs typeface="SimHei" charset="-122"/>
              </a:rPr>
              <a:t> </a:t>
            </a:r>
            <a:r>
              <a:rPr lang="en-US" altLang="zh-CN" b="1" dirty="0">
                <a:ea typeface="SimHei" charset="-122"/>
                <a:cs typeface="SimHei" charset="-122"/>
              </a:rPr>
              <a:t>plane dynamics</a:t>
            </a:r>
          </a:p>
          <a:p>
            <a:pPr eaLnBrk="1" hangingPunct="1"/>
            <a:r>
              <a:rPr lang="en-US" altLang="zh-CN" b="1" dirty="0">
                <a:ea typeface="SimHei" charset="-122"/>
                <a:cs typeface="SimHei" charset="-122"/>
              </a:rPr>
              <a:t>Two</a:t>
            </a:r>
            <a:r>
              <a:rPr lang="zh-CN" altLang="en-US" b="1" dirty="0">
                <a:ea typeface="SimHei" charset="-122"/>
                <a:cs typeface="SimHei" charset="-122"/>
              </a:rPr>
              <a:t> </a:t>
            </a:r>
            <a:r>
              <a:rPr lang="en-US" altLang="zh-CN" b="1" dirty="0">
                <a:ea typeface="SimHei" charset="-122"/>
                <a:cs typeface="SimHei" charset="-122"/>
              </a:rPr>
              <a:t>legs, knees, torso</a:t>
            </a:r>
          </a:p>
          <a:p>
            <a:pPr eaLnBrk="1" hangingPunct="1"/>
            <a:r>
              <a:rPr lang="en-US" altLang="zh-CN" b="1" dirty="0">
                <a:ea typeface="SimHei" charset="-122"/>
                <a:cs typeface="SimHei" charset="-122"/>
              </a:rPr>
              <a:t>No feet (point feet)</a:t>
            </a:r>
          </a:p>
        </p:txBody>
      </p:sp>
    </p:spTree>
    <p:extLst>
      <p:ext uri="{BB962C8B-B14F-4D97-AF65-F5344CB8AC3E}">
        <p14:creationId xmlns:p14="http://schemas.microsoft.com/office/powerpoint/2010/main" val="303698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132194-80D0-3944-B4F1-D99F8A509078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ea typeface="黑体" charset="-122"/>
              </a:rPr>
              <a:t>Outline</a:t>
            </a:r>
            <a:endParaRPr lang="zh-CN" altLang="en-US" b="1" dirty="0">
              <a:ea typeface="黑体" charset="-122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534400" cy="5486399"/>
          </a:xfrm>
        </p:spPr>
        <p:txBody>
          <a:bodyPr/>
          <a:lstStyle/>
          <a:p>
            <a:pPr eaLnBrk="1" hangingPunct="1">
              <a:spcBef>
                <a:spcPts val="1000"/>
              </a:spcBef>
              <a:defRPr/>
            </a:pPr>
            <a:r>
              <a:rPr lang="en-US" altLang="zh-CN" b="1" dirty="0">
                <a:latin typeface="+mj-lt"/>
              </a:rPr>
              <a:t>Review</a:t>
            </a:r>
          </a:p>
          <a:p>
            <a:pPr lvl="1" eaLnBrk="1" hangingPunct="1">
              <a:spcBef>
                <a:spcPts val="1000"/>
              </a:spcBef>
              <a:defRPr/>
            </a:pPr>
            <a:r>
              <a:rPr lang="en-US" altLang="zh-CN" b="1" dirty="0">
                <a:ea typeface="黑体" charset="-122"/>
              </a:rPr>
              <a:t>Some Common Configurations</a:t>
            </a:r>
          </a:p>
          <a:p>
            <a:pPr lvl="1" eaLnBrk="1" hangingPunct="1">
              <a:spcBef>
                <a:spcPts val="1000"/>
              </a:spcBef>
              <a:defRPr/>
            </a:pPr>
            <a:r>
              <a:rPr lang="en-US" altLang="zh-CN" b="1" dirty="0">
                <a:ea typeface="黑体" pitchFamily="49" charset="-122"/>
              </a:rPr>
              <a:t>Properties</a:t>
            </a:r>
            <a:r>
              <a:rPr lang="zh-CN" altLang="en-US" b="1" dirty="0">
                <a:ea typeface="黑体" pitchFamily="49" charset="-122"/>
              </a:rPr>
              <a:t> </a:t>
            </a:r>
            <a:r>
              <a:rPr lang="en-US" altLang="zh-CN" b="1" dirty="0">
                <a:ea typeface="黑体" pitchFamily="49" charset="-122"/>
              </a:rPr>
              <a:t>of Dynamic Equations</a:t>
            </a:r>
            <a:endParaRPr lang="en" altLang="zh-CN" b="1" dirty="0">
              <a:ea typeface="黑体" charset="-122"/>
            </a:endParaRPr>
          </a:p>
          <a:p>
            <a:pPr marL="342900" lvl="2" indent="-342900" eaLnBrk="1" hangingPunct="1">
              <a:lnSpc>
                <a:spcPct val="150000"/>
              </a:lnSpc>
              <a:spcBef>
                <a:spcPts val="400"/>
              </a:spcBef>
              <a:defRPr/>
            </a:pPr>
            <a:r>
              <a:rPr lang="en-US" altLang="zh-CN" sz="3200" b="1" dirty="0">
                <a:solidFill>
                  <a:srgbClr val="C00000"/>
                </a:solidFill>
                <a:ea typeface="ＭＳ Ｐゴシック" charset="-128"/>
              </a:rPr>
              <a:t>Generalized Forces </a:t>
            </a:r>
          </a:p>
          <a:p>
            <a:pPr marL="342900" lvl="2" indent="-342900" eaLnBrk="1" hangingPunct="1">
              <a:lnSpc>
                <a:spcPct val="150000"/>
              </a:lnSpc>
              <a:spcBef>
                <a:spcPts val="400"/>
              </a:spcBef>
              <a:defRPr/>
            </a:pPr>
            <a:r>
              <a:rPr lang="en-US" altLang="zh-CN" sz="3200" b="1" dirty="0">
                <a:solidFill>
                  <a:srgbClr val="C00000"/>
                </a:solidFill>
                <a:ea typeface="ＭＳ Ｐゴシック" charset="-128"/>
              </a:rPr>
              <a:t>Impact</a:t>
            </a:r>
            <a:r>
              <a:rPr lang="zh-CN" altLang="en-US" sz="3200" b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ea typeface="ＭＳ Ｐゴシック" charset="-128"/>
              </a:rPr>
              <a:t>Dynamics</a:t>
            </a:r>
            <a:endParaRPr lang="en-CA" altLang="zh-CN" sz="3200" b="1" dirty="0">
              <a:solidFill>
                <a:srgbClr val="C00000"/>
              </a:solidFill>
              <a:ea typeface="ＭＳ Ｐゴシック" charset="-128"/>
            </a:endParaRPr>
          </a:p>
          <a:p>
            <a:pPr marL="342900" lvl="2" indent="-342900" eaLnBrk="1" hangingPunct="1">
              <a:lnSpc>
                <a:spcPct val="150000"/>
              </a:lnSpc>
              <a:spcBef>
                <a:spcPts val="400"/>
              </a:spcBef>
              <a:defRPr/>
            </a:pPr>
            <a:r>
              <a:rPr lang="en-US" altLang="zh-CN" sz="3200" b="1" dirty="0">
                <a:solidFill>
                  <a:srgbClr val="C00000"/>
                </a:solidFill>
                <a:ea typeface="ＭＳ Ｐゴシック" charset="-128"/>
              </a:rPr>
              <a:t>Using</a:t>
            </a:r>
            <a:r>
              <a:rPr lang="zh-CN" altLang="en-US" sz="3200" b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ea typeface="ＭＳ Ｐゴシック" charset="-128"/>
              </a:rPr>
              <a:t>MATLAB</a:t>
            </a:r>
            <a:r>
              <a:rPr lang="zh-CN" altLang="en-US" sz="3200" b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ea typeface="ＭＳ Ｐゴシック" charset="-128"/>
              </a:rPr>
              <a:t>to Obtain the Model</a:t>
            </a:r>
          </a:p>
          <a:p>
            <a:pPr marL="342900" lvl="2" indent="-342900" eaLnBrk="1" hangingPunct="1">
              <a:lnSpc>
                <a:spcPct val="150000"/>
              </a:lnSpc>
              <a:spcBef>
                <a:spcPts val="400"/>
              </a:spcBef>
              <a:defRPr/>
            </a:pPr>
            <a:r>
              <a:rPr lang="en-US" altLang="zh-CN" sz="3200" b="1" dirty="0">
                <a:solidFill>
                  <a:srgbClr val="C00000"/>
                </a:solidFill>
                <a:ea typeface="黑体" charset="-122"/>
              </a:rPr>
              <a:t>Examples: dynamic</a:t>
            </a:r>
            <a:r>
              <a:rPr lang="zh-CN" altLang="en-US" sz="3200" b="1" dirty="0">
                <a:solidFill>
                  <a:srgbClr val="C00000"/>
                </a:solidFill>
                <a:ea typeface="黑体" charset="-122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ea typeface="黑体" charset="-122"/>
              </a:rPr>
              <a:t>biped</a:t>
            </a:r>
            <a:r>
              <a:rPr lang="zh-CN" altLang="en-US" sz="3200" b="1" dirty="0">
                <a:solidFill>
                  <a:srgbClr val="C00000"/>
                </a:solidFill>
                <a:ea typeface="黑体" charset="-122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ea typeface="黑体" charset="-122"/>
              </a:rPr>
              <a:t>walking</a:t>
            </a:r>
            <a:endParaRPr lang="en-US" altLang="zh-CN" sz="3200" b="1" dirty="0">
              <a:solidFill>
                <a:srgbClr val="C00000"/>
              </a:solidFill>
              <a:ea typeface="ＭＳ Ｐゴシック" charset="-128"/>
            </a:endParaRPr>
          </a:p>
          <a:p>
            <a:pPr marL="0" lvl="2" indent="0" eaLnBrk="1" hangingPunct="1">
              <a:lnSpc>
                <a:spcPct val="150000"/>
              </a:lnSpc>
              <a:spcBef>
                <a:spcPts val="400"/>
              </a:spcBef>
              <a:buNone/>
              <a:defRPr/>
            </a:pPr>
            <a:endParaRPr lang="en-US" altLang="zh-CN" sz="3200" b="1" dirty="0">
              <a:solidFill>
                <a:srgbClr val="C00000"/>
              </a:solidFill>
              <a:ea typeface="ＭＳ Ｐゴシック" charset="-128"/>
            </a:endParaRPr>
          </a:p>
        </p:txBody>
      </p:sp>
      <p:pic>
        <p:nvPicPr>
          <p:cNvPr id="13316" name="Picture 7" descr="bann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FE8F7D1-72E7-4AA9-9F8F-0C84B698E164}" type="slidenum">
              <a:rPr lang="zh-CN" altLang="en-US" smtClean="0"/>
              <a:pPr eaLnBrk="1" hangingPunct="1"/>
              <a:t>20</a:t>
            </a:fld>
            <a:endParaRPr lang="en-US" altLang="zh-CN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9436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Derive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the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 err="1">
                <a:ea typeface="ＭＳ Ｐゴシック" charset="-128"/>
              </a:rPr>
              <a:t>Lagrangian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Dynamics</a:t>
            </a:r>
            <a:endParaRPr lang="zh-CN" altLang="en-US" sz="40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3253" name="Rectangle 4"/>
          <p:cNvSpPr>
            <a:spLocks noChangeArrowheads="1"/>
          </p:cNvSpPr>
          <p:nvPr/>
        </p:nvSpPr>
        <p:spPr bwMode="auto">
          <a:xfrm>
            <a:off x="457200" y="1219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000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Lagrange’s Equation</a:t>
            </a:r>
            <a:endParaRPr lang="zh-CN" altLang="en-US" sz="3000" b="1" dirty="0">
              <a:solidFill>
                <a:srgbClr val="C00000"/>
              </a:solidFill>
              <a:latin typeface="+mj-lt"/>
              <a:ea typeface="黑体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190371-2CA9-BB44-92D1-FFD373608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61" y="1999629"/>
            <a:ext cx="4455540" cy="37153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EAC0A5-2D42-A54F-B8E7-20FF76E94195}"/>
              </a:ext>
            </a:extLst>
          </p:cNvPr>
          <p:cNvSpPr/>
          <p:nvPr/>
        </p:nvSpPr>
        <p:spPr>
          <a:xfrm>
            <a:off x="5414073" y="580577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Helvetica" pitchFamily="2" charset="0"/>
              </a:rPr>
              <a:t>4 actuators and 5 links </a:t>
            </a:r>
            <a:endParaRPr lang="en" altLang="zh-CN" dirty="0">
              <a:effectLst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5D17CE-32AB-F245-B8E6-ACCEAB048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1"/>
            <a:ext cx="3909644" cy="2209799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C910C59D-BEF4-F649-98F5-7D959184F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64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000" b="1" dirty="0">
                <a:solidFill>
                  <a:srgbClr val="C00000"/>
                </a:solidFill>
                <a:latin typeface="+mj-lt"/>
                <a:ea typeface="黑体" pitchFamily="49" charset="-122"/>
              </a:rPr>
              <a:t>Typical Form in Robotics</a:t>
            </a:r>
            <a:endParaRPr lang="zh-CN" altLang="en-US" sz="3000" b="1" dirty="0">
              <a:solidFill>
                <a:srgbClr val="C00000"/>
              </a:solidFill>
              <a:latin typeface="+mj-lt"/>
              <a:ea typeface="黑体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F9EA7B-6FAD-0949-AF13-26B0C4F7F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86400"/>
            <a:ext cx="3883941" cy="4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51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293AEA12-D489-A640-982A-B3589DC42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24" y="1600200"/>
            <a:ext cx="2492476" cy="464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325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FE8F7D1-72E7-4AA9-9F8F-0C84B698E164}" type="slidenum">
              <a:rPr lang="zh-CN" altLang="en-US" smtClean="0"/>
              <a:pPr eaLnBrk="1" hangingPunct="1"/>
              <a:t>21</a:t>
            </a:fld>
            <a:endParaRPr lang="en-US" altLang="zh-CN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F3901ED-6976-9742-ADDC-64EC535CA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Computing the </a:t>
            </a:r>
            <a:r>
              <a:rPr lang="en-US" altLang="zh-CN" sz="4000" b="1" dirty="0" err="1">
                <a:ea typeface="ＭＳ Ｐゴシック" charset="-128"/>
              </a:rPr>
              <a:t>Lagrangian</a:t>
            </a:r>
            <a:endParaRPr lang="en-US" altLang="zh-CN" sz="4000" b="1" dirty="0">
              <a:ea typeface="ＭＳ Ｐゴシック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EFE025-8628-974B-B61D-1BD703B8B9C6}"/>
              </a:ext>
            </a:extLst>
          </p:cNvPr>
          <p:cNvSpPr/>
          <p:nvPr/>
        </p:nvSpPr>
        <p:spPr>
          <a:xfrm>
            <a:off x="555524" y="1295400"/>
            <a:ext cx="6553200" cy="4619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C00000"/>
                </a:solidFill>
              </a:rPr>
              <a:t>Basic Assumptions in SS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– </a:t>
            </a:r>
            <a:r>
              <a:rPr lang="zh-CN" altLang="en-US" sz="2600" dirty="0"/>
              <a:t>Stance leg acts as a pivot</a:t>
            </a:r>
          </a:p>
          <a:p>
            <a:pPr marL="268288" indent="-268288">
              <a:lnSpc>
                <a:spcPct val="150000"/>
              </a:lnSpc>
            </a:pPr>
            <a:r>
              <a:rPr lang="zh-CN" altLang="en-US" sz="2600" dirty="0"/>
              <a:t>– Swing leg is not interacting with the ground</a:t>
            </a:r>
          </a:p>
          <a:p>
            <a:pPr>
              <a:lnSpc>
                <a:spcPct val="150000"/>
              </a:lnSpc>
            </a:pPr>
            <a:r>
              <a:rPr lang="zh-CN" altLang="en-US" sz="2600" dirty="0"/>
              <a:t>– Rigid links, rigid joints, no joint friction,...</a:t>
            </a:r>
          </a:p>
          <a:p>
            <a:pPr marL="457200" indent="-457200">
              <a:lnSpc>
                <a:spcPct val="150000"/>
              </a:lnSpc>
              <a:spcBef>
                <a:spcPts val="2400"/>
              </a:spcBef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C00000"/>
                </a:solidFill>
              </a:rPr>
              <a:t>Five Degrees of Freedom</a:t>
            </a:r>
          </a:p>
          <a:p>
            <a:pPr>
              <a:lnSpc>
                <a:spcPct val="150000"/>
              </a:lnSpc>
            </a:pPr>
            <a:r>
              <a:rPr lang="zh-CN" altLang="en-US" sz="2600" dirty="0"/>
              <a:t>– need 5 generalized coordinates</a:t>
            </a:r>
          </a:p>
        </p:txBody>
      </p:sp>
    </p:spTree>
    <p:extLst>
      <p:ext uri="{BB962C8B-B14F-4D97-AF65-F5344CB8AC3E}">
        <p14:creationId xmlns:p14="http://schemas.microsoft.com/office/powerpoint/2010/main" val="3853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4" y="1143000"/>
            <a:ext cx="7788331" cy="510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325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FE8F7D1-72E7-4AA9-9F8F-0C84B698E164}" type="slidenum">
              <a:rPr lang="zh-CN" altLang="en-US" smtClean="0"/>
              <a:pPr eaLnBrk="1" hangingPunct="1"/>
              <a:t>22</a:t>
            </a:fld>
            <a:endParaRPr lang="en-US" altLang="zh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8132E99-BC52-204E-8E31-EC6FCB7D21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Computing the </a:t>
            </a:r>
            <a:r>
              <a:rPr lang="en-US" altLang="zh-CN" sz="4000" b="1" dirty="0" err="1">
                <a:ea typeface="ＭＳ Ｐゴシック" charset="-128"/>
              </a:rPr>
              <a:t>Lagrangian</a:t>
            </a:r>
            <a:endParaRPr lang="en-US" altLang="zh-CN" sz="4000" b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872897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898AD1-CDB4-4219-A2EB-0F9507EDB188}" type="slidenum">
              <a:rPr lang="zh-CN" altLang="en-US" smtClean="0"/>
              <a:pPr eaLnBrk="1" hangingPunct="1"/>
              <a:t>23</a:t>
            </a:fld>
            <a:endParaRPr lang="en-US" altLang="zh-CN"/>
          </a:p>
        </p:txBody>
      </p:sp>
      <p:pic>
        <p:nvPicPr>
          <p:cNvPr id="5427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83" y="1371600"/>
            <a:ext cx="837203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A31D37A-FCF2-C549-A467-627DAD315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Computing the </a:t>
            </a:r>
            <a:r>
              <a:rPr lang="en-US" altLang="zh-CN" sz="4000" b="1" dirty="0" err="1">
                <a:ea typeface="ＭＳ Ｐゴシック" charset="-128"/>
              </a:rPr>
              <a:t>Lagrangian</a:t>
            </a:r>
            <a:endParaRPr lang="en-US" altLang="zh-CN" sz="4000" b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497272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61AB30A-2ECE-4620-8226-D596C98FE179}" type="slidenum">
              <a:rPr lang="zh-CN" altLang="en-US" smtClean="0"/>
              <a:pPr eaLnBrk="1" hangingPunct="1"/>
              <a:t>24</a:t>
            </a:fld>
            <a:endParaRPr lang="en-US" altLang="zh-CN"/>
          </a:p>
        </p:txBody>
      </p:sp>
      <p:pic>
        <p:nvPicPr>
          <p:cNvPr id="553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7" y="1524000"/>
            <a:ext cx="8144731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1BFF463-EB7E-3F4C-B6C7-DFE510617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Computing the </a:t>
            </a:r>
            <a:r>
              <a:rPr lang="en-US" altLang="zh-CN" sz="4000" b="1" dirty="0" err="1">
                <a:ea typeface="ＭＳ Ｐゴシック" charset="-128"/>
              </a:rPr>
              <a:t>Lagrangian</a:t>
            </a:r>
            <a:endParaRPr lang="en-US" altLang="zh-CN" sz="4000" b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91770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709CA65-BA14-4408-BD22-8D6548DFB925}" type="slidenum">
              <a:rPr lang="zh-CN" altLang="en-US" smtClean="0"/>
              <a:pPr eaLnBrk="1" hangingPunct="1"/>
              <a:t>25</a:t>
            </a:fld>
            <a:endParaRPr lang="en-US" altLang="zh-CN"/>
          </a:p>
        </p:txBody>
      </p:sp>
      <p:pic>
        <p:nvPicPr>
          <p:cNvPr id="563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0" y="1447801"/>
            <a:ext cx="8223701" cy="499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C53552E-15C2-4A41-BF99-8B6D5D83F0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Computing the </a:t>
            </a:r>
            <a:r>
              <a:rPr lang="en-US" altLang="zh-CN" sz="4000" b="1" dirty="0" err="1">
                <a:ea typeface="ＭＳ Ｐゴシック" charset="-128"/>
              </a:rPr>
              <a:t>Lagrangian</a:t>
            </a:r>
            <a:endParaRPr lang="en-US" altLang="zh-CN" sz="4000" b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64958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51568A-0CA8-4E5C-8398-24CF2C14181A}" type="slidenum">
              <a:rPr lang="zh-CN" altLang="en-US" smtClean="0"/>
              <a:pPr eaLnBrk="1" hangingPunct="1"/>
              <a:t>26</a:t>
            </a:fld>
            <a:endParaRPr lang="en-US" altLang="zh-CN"/>
          </a:p>
        </p:txBody>
      </p:sp>
      <p:pic>
        <p:nvPicPr>
          <p:cNvPr id="5734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229600" cy="507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4C368F4-9A17-834B-8349-64ABC7435F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Computing the </a:t>
            </a:r>
            <a:r>
              <a:rPr lang="en-US" altLang="zh-CN" sz="4000" b="1" dirty="0" err="1">
                <a:ea typeface="ＭＳ Ｐゴシック" charset="-128"/>
              </a:rPr>
              <a:t>Lagrangian</a:t>
            </a:r>
            <a:endParaRPr lang="en-US" altLang="zh-CN" sz="4000" b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395492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138C50-0A65-4B6E-827B-FD76A1F020E3}" type="slidenum">
              <a:rPr lang="zh-CN" altLang="en-US" smtClean="0"/>
              <a:pPr eaLnBrk="1" hangingPunct="1"/>
              <a:t>27</a:t>
            </a:fld>
            <a:endParaRPr lang="en-US" altLang="zh-CN"/>
          </a:p>
        </p:txBody>
      </p:sp>
      <p:pic>
        <p:nvPicPr>
          <p:cNvPr id="5837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" y="1434772"/>
            <a:ext cx="8205788" cy="504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4D3B4D5-10A8-3E4A-B1C6-DB23A7B923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Computing the </a:t>
            </a:r>
            <a:r>
              <a:rPr lang="en-US" altLang="zh-CN" sz="4000" b="1" dirty="0" err="1">
                <a:ea typeface="ＭＳ Ｐゴシック" charset="-128"/>
              </a:rPr>
              <a:t>Lagrangian</a:t>
            </a:r>
            <a:endParaRPr lang="en-US" altLang="zh-CN" sz="4000" b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48018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728DA77-0624-4144-AE70-8DF68C00A5D1}" type="slidenum">
              <a:rPr lang="zh-CN" altLang="en-US" smtClean="0"/>
              <a:pPr eaLnBrk="1" hangingPunct="1"/>
              <a:t>28</a:t>
            </a:fld>
            <a:endParaRPr lang="en-US" altLang="zh-CN"/>
          </a:p>
        </p:txBody>
      </p:sp>
      <p:pic>
        <p:nvPicPr>
          <p:cNvPr id="5939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88573"/>
            <a:ext cx="8295569" cy="498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471B117-D7BF-9149-BCF1-E48CED4251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Computing the </a:t>
            </a:r>
            <a:r>
              <a:rPr lang="en-US" altLang="zh-CN" sz="4000" b="1" dirty="0" err="1">
                <a:ea typeface="ＭＳ Ｐゴシック" charset="-128"/>
              </a:rPr>
              <a:t>Lagrangian</a:t>
            </a:r>
            <a:endParaRPr lang="en-US" altLang="zh-CN" sz="4000" b="1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9051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6C3AE6-8BB2-415F-8081-CBD5302E6F73}" type="slidenum">
              <a:rPr lang="zh-CN" altLang="en-US" smtClean="0"/>
              <a:pPr eaLnBrk="1" hangingPunct="1"/>
              <a:t>29</a:t>
            </a:fld>
            <a:endParaRPr lang="en-US" altLang="zh-CN"/>
          </a:p>
        </p:txBody>
      </p:sp>
      <p:pic>
        <p:nvPicPr>
          <p:cNvPr id="604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488" y="0"/>
            <a:ext cx="9361488" cy="692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288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E1F09-85C9-D143-ACD0-7D03A1948C55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ＭＳ Ｐゴシック" charset="-128"/>
              </a:rPr>
              <a:t>Equations of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0" y="1143000"/>
                <a:ext cx="9144000" cy="4983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/>
                <a:r>
                  <a:rPr lang="en-US" altLang="zh-CN" sz="3000" b="1" kern="0" dirty="0">
                    <a:solidFill>
                      <a:srgbClr val="C00000"/>
                    </a:solidFill>
                    <a:ea typeface="SimHei" charset="-122"/>
                  </a:rPr>
                  <a:t>Derive dynamic equations - </a:t>
                </a:r>
                <a:r>
                  <a:rPr lang="en-CA" altLang="zh-CN" sz="3000" b="1" kern="0" dirty="0" err="1">
                    <a:solidFill>
                      <a:srgbClr val="C00000"/>
                    </a:solidFill>
                    <a:ea typeface="SimHei" charset="-122"/>
                  </a:rPr>
                  <a:t>Lagrangian</a:t>
                </a:r>
                <a:r>
                  <a:rPr lang="zh-CN" altLang="en-US" sz="3000" b="1" kern="0" dirty="0">
                    <a:solidFill>
                      <a:srgbClr val="C00000"/>
                    </a:solidFill>
                    <a:ea typeface="SimHei" charset="-122"/>
                  </a:rPr>
                  <a:t> </a:t>
                </a:r>
                <a:r>
                  <a:rPr lang="en-US" altLang="zh-CN" sz="3000" b="1" kern="0" dirty="0">
                    <a:solidFill>
                      <a:srgbClr val="C00000"/>
                    </a:solidFill>
                    <a:ea typeface="SimHei" charset="-122"/>
                  </a:rPr>
                  <a:t>method</a:t>
                </a:r>
                <a:endParaRPr lang="en-US" altLang="zh-CN" sz="3000" b="1" kern="0" dirty="0">
                  <a:solidFill>
                    <a:srgbClr val="C00000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en-US" altLang="zh-CN" sz="2100" b="1" kern="0" dirty="0">
                    <a:latin typeface="+mj-lt"/>
                    <a:ea typeface="SimHei" charset="-122"/>
                    <a:cs typeface="SimHei" charset="-122"/>
                  </a:rPr>
                  <a:t>Coordinate</a:t>
                </a:r>
                <a:r>
                  <a:rPr lang="zh-CN" altLang="en-US" sz="2100" b="1" kern="0" dirty="0">
                    <a:latin typeface="+mj-lt"/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100" b="1" kern="0" dirty="0">
                    <a:latin typeface="+mj-lt"/>
                    <a:ea typeface="SimHei" charset="-122"/>
                    <a:cs typeface="SimHei" charset="-122"/>
                  </a:rPr>
                  <a:t>system, generalized coordinates, generalized forces</a:t>
                </a: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en-US" altLang="zh-CN" sz="2100" b="1" kern="0" dirty="0">
                    <a:latin typeface="+mj-lt"/>
                    <a:ea typeface="SimHei" charset="-122"/>
                    <a:cs typeface="SimHei" charset="-122"/>
                  </a:rPr>
                  <a:t>Calculate the position and velocity of </a:t>
                </a:r>
                <a:r>
                  <a:rPr lang="en-US" altLang="zh-CN" sz="2100" b="1" kern="0" dirty="0" err="1">
                    <a:latin typeface="+mj-lt"/>
                    <a:ea typeface="SimHei" charset="-122"/>
                    <a:cs typeface="SimHei" charset="-122"/>
                  </a:rPr>
                  <a:t>CoM</a:t>
                </a:r>
                <a:r>
                  <a:rPr lang="en-US" altLang="zh-CN" sz="2100" b="1" kern="0" dirty="0">
                    <a:latin typeface="+mj-lt"/>
                    <a:ea typeface="SimHei" charset="-122"/>
                    <a:cs typeface="SimHei" charset="-122"/>
                  </a:rPr>
                  <a:t> for each link</a:t>
                </a: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en-US" altLang="zh-CN" sz="2100" b="1" kern="0" dirty="0">
                    <a:ea typeface="SimHei" charset="-122"/>
                    <a:cs typeface="SimHei" charset="-122"/>
                  </a:rPr>
                  <a:t>Calculate the total kinetic energy of robot </a:t>
                </a:r>
                <a:r>
                  <a:rPr lang="en-US" altLang="zh-CN" sz="2400" i="1" kern="0" dirty="0">
                    <a:latin typeface="Times New Roman" charset="0"/>
                    <a:ea typeface="Times New Roman" charset="0"/>
                    <a:cs typeface="Times New Roman" charset="0"/>
                  </a:rPr>
                  <a:t>K </a:t>
                </a:r>
                <a:r>
                  <a:rPr lang="en-US" altLang="zh-CN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zh-CN" sz="2400" i="1" kern="0" dirty="0">
                    <a:latin typeface="Times New Roman" charset="0"/>
                    <a:ea typeface="Times New Roman" charset="0"/>
                    <a:cs typeface="Times New Roman" charset="0"/>
                  </a:rPr>
                  <a:t>q,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kern="0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sz="2400" i="1" ker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zh-CN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en-US" altLang="zh-CN" sz="2100" b="1" kern="0" dirty="0">
                    <a:ea typeface="SimHei" charset="-122"/>
                    <a:cs typeface="SimHei" charset="-122"/>
                  </a:rPr>
                  <a:t>Calculate the total potential energy of robot </a:t>
                </a:r>
                <a:r>
                  <a:rPr lang="en-US" altLang="zh-CN" sz="2400" i="1" kern="0" dirty="0">
                    <a:latin typeface="Times New Roman" charset="0"/>
                    <a:ea typeface="Times New Roman" charset="0"/>
                    <a:cs typeface="Times New Roman" charset="0"/>
                  </a:rPr>
                  <a:t>P </a:t>
                </a:r>
                <a:r>
                  <a:rPr lang="en-US" altLang="zh-CN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zh-CN" sz="2400" i="1" kern="0" dirty="0">
                    <a:latin typeface="Times New Roman" charset="0"/>
                    <a:ea typeface="Times New Roman" charset="0"/>
                    <a:cs typeface="Times New Roman" charset="0"/>
                  </a:rPr>
                  <a:t>q</a:t>
                </a:r>
                <a:r>
                  <a:rPr lang="en-US" altLang="zh-CN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altLang="zh-CN" sz="2400" b="1" i="1" kern="0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en-US" altLang="zh-CN" sz="2100" b="1" kern="0" dirty="0">
                    <a:ea typeface="SimHei" charset="-122"/>
                    <a:cs typeface="SimHei" charset="-122"/>
                  </a:rPr>
                  <a:t>Lagrange function</a:t>
                </a:r>
                <a:r>
                  <a:rPr lang="zh-CN" altLang="en-US" sz="2100" b="1" kern="0" dirty="0"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400" i="1" kern="0" dirty="0">
                    <a:latin typeface="Times New Roman" charset="0"/>
                    <a:ea typeface="Times New Roman" charset="0"/>
                    <a:cs typeface="Times New Roman" charset="0"/>
                  </a:rPr>
                  <a:t>L</a:t>
                </a:r>
                <a:r>
                  <a:rPr lang="zh-CN" altLang="en-US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zh-CN" altLang="en-US" sz="2400" kern="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i="1" kern="0" dirty="0">
                    <a:latin typeface="Times New Roman" charset="0"/>
                    <a:ea typeface="Times New Roman" charset="0"/>
                    <a:cs typeface="Times New Roman" charset="0"/>
                  </a:rPr>
                  <a:t>K</a:t>
                </a:r>
                <a:r>
                  <a:rPr lang="zh-CN" altLang="en-US" sz="2400" i="1" kern="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i="1" kern="0" dirty="0"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lang="zh-CN" altLang="en-US" sz="2400" i="1" kern="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400" i="1" kern="0" dirty="0">
                    <a:latin typeface="Times New Roman" charset="0"/>
                    <a:ea typeface="Times New Roman" charset="0"/>
                    <a:cs typeface="Times New Roman" charset="0"/>
                  </a:rPr>
                  <a:t>P</a:t>
                </a: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en" altLang="zh-CN" sz="2100" b="1" kern="0" dirty="0">
                    <a:latin typeface="+mj-lt"/>
                    <a:ea typeface="SimHei" charset="-122"/>
                    <a:cs typeface="SimHei" charset="-122"/>
                  </a:rPr>
                  <a:t>Substituting into dynamic equation</a:t>
                </a:r>
                <a:endParaRPr lang="en-US" altLang="zh-CN" sz="2100" b="1" kern="0" dirty="0">
                  <a:latin typeface="+mj-lt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43000"/>
                <a:ext cx="9144000" cy="4983163"/>
              </a:xfrm>
              <a:prstGeom prst="rect">
                <a:avLst/>
              </a:prstGeom>
              <a:blipFill>
                <a:blip r:embed="rId3"/>
                <a:stretch>
                  <a:fillRect l="-1389" t="-1272" r="-12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51891" y="5454778"/>
                <a:ext cx="2707088" cy="856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kumimoji="1" lang="mr-IN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mr-IN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CN" sz="24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mr-IN" altLang="zh-CN" sz="24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  <m:r>
                                    <a:rPr kumimoji="1" lang="en-US" altLang="zh-CN" sz="2400" b="0" i="1" baseline="-2500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kumimoji="1" lang="en-US" altLang="zh-CN" sz="2400" i="1" baseline="-25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𝜏</m:t>
                      </m:r>
                      <m:r>
                        <a:rPr kumimoji="1" lang="en-US" altLang="zh-CN" sz="2400" i="1" baseline="-250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</m:oMath>
                  </m:oMathPara>
                </a14:m>
                <a:endParaRPr lang="zh-CN" altLang="en-US" sz="2400" i="1" baseline="-25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91" y="5454778"/>
                <a:ext cx="2707088" cy="856838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/>
          <p:cNvSpPr/>
          <p:nvPr/>
        </p:nvSpPr>
        <p:spPr>
          <a:xfrm>
            <a:off x="4061806" y="5730797"/>
            <a:ext cx="510194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2D00CE-8DE2-C04E-B51E-9350C49CD1F2}"/>
              </a:ext>
            </a:extLst>
          </p:cNvPr>
          <p:cNvSpPr txBox="1"/>
          <p:nvPr/>
        </p:nvSpPr>
        <p:spPr>
          <a:xfrm>
            <a:off x="11672408" y="-705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C5AFF-F3E2-2958-FF21-27F3AAFFFFBD}"/>
                  </a:ext>
                </a:extLst>
              </p:cNvPr>
              <p:cNvSpPr txBox="1"/>
              <p:nvPr/>
            </p:nvSpPr>
            <p:spPr>
              <a:xfrm>
                <a:off x="4343400" y="5578498"/>
                <a:ext cx="4724400" cy="609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850" algn="just">
                  <a:lnSpc>
                    <a:spcPct val="14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𝑫</m:t>
                      </m:r>
                      <m:d>
                        <m:dPr>
                          <m:ctrlP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4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4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𝒒</m:t>
                          </m:r>
                          <m: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4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4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𝒈</m:t>
                      </m:r>
                      <m:d>
                        <m:dPr>
                          <m:ctrlP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𝒒</m:t>
                          </m:r>
                        </m:e>
                      </m:d>
                      <m:r>
                        <a:rPr kumimoji="1" lang="en-US" altLang="zh-CN" sz="2400" b="1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𝝉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C5AFF-F3E2-2958-FF21-27F3AAFFF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578498"/>
                <a:ext cx="4724400" cy="6093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56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6FB9F9C-0178-4ACF-8E5A-8E5D75FB338D}" type="slidenum">
              <a:rPr lang="zh-CN" altLang="en-US" smtClean="0"/>
              <a:pPr eaLnBrk="1" hangingPunct="1"/>
              <a:t>30</a:t>
            </a:fld>
            <a:endParaRPr lang="en-US" altLang="zh-CN"/>
          </a:p>
        </p:txBody>
      </p:sp>
      <p:sp>
        <p:nvSpPr>
          <p:cNvPr id="61444" name="Rectangle 3"/>
          <p:cNvSpPr>
            <a:spLocks noChangeArrowheads="1"/>
          </p:cNvSpPr>
          <p:nvPr/>
        </p:nvSpPr>
        <p:spPr bwMode="auto">
          <a:xfrm>
            <a:off x="468313" y="1143000"/>
            <a:ext cx="8447087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+mn-lt"/>
                <a:ea typeface="黑体" pitchFamily="49" charset="-122"/>
              </a:rPr>
              <a:t>Using </a:t>
            </a:r>
            <a:r>
              <a:rPr lang="en-US" altLang="zh-CN" sz="2400" b="1" dirty="0" err="1">
                <a:solidFill>
                  <a:srgbClr val="C00000"/>
                </a:solidFill>
                <a:latin typeface="+mn-lt"/>
                <a:ea typeface="黑体" pitchFamily="49" charset="-122"/>
              </a:rPr>
              <a:t>Matlab</a:t>
            </a:r>
            <a:r>
              <a:rPr lang="en-US" altLang="zh-CN" sz="2400" b="1" dirty="0">
                <a:solidFill>
                  <a:srgbClr val="C00000"/>
                </a:solidFill>
                <a:latin typeface="+mn-lt"/>
                <a:ea typeface="黑体" pitchFamily="49" charset="-122"/>
              </a:rPr>
              <a:t> Symbolic Toolbox to Derive the Model</a:t>
            </a:r>
            <a:endParaRPr lang="zh-CN" altLang="en-US" sz="2400" b="1" dirty="0">
              <a:solidFill>
                <a:srgbClr val="C00000"/>
              </a:solidFill>
              <a:latin typeface="+mn-lt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1600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%%</a:t>
            </a:r>
            <a:r>
              <a:rPr lang="zh-CN" altLang="en-US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Define</a:t>
            </a:r>
            <a:r>
              <a:rPr lang="zh-CN" altLang="en-US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symbolic</a:t>
            </a:r>
            <a:r>
              <a:rPr lang="zh-CN" altLang="en-US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variables</a:t>
            </a:r>
            <a:endParaRPr lang="zh-CN" altLang="en-US" sz="2000" b="1" dirty="0">
              <a:solidFill>
                <a:srgbClr val="0000FF"/>
              </a:solidFill>
              <a:latin typeface="+mj-lt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 err="1">
                <a:ea typeface="宋体" pitchFamily="2" charset="-122"/>
              </a:rPr>
              <a:t>syms</a:t>
            </a:r>
            <a:r>
              <a:rPr lang="en-US" altLang="zh-CN" sz="2000" dirty="0">
                <a:ea typeface="宋体" pitchFamily="2" charset="-122"/>
              </a:rPr>
              <a:t> q1 q2 q3 dq1 dq2 dq3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 err="1">
                <a:ea typeface="宋体" pitchFamily="2" charset="-122"/>
              </a:rPr>
              <a:t>syms</a:t>
            </a:r>
            <a:r>
              <a:rPr lang="en-US" altLang="zh-CN" sz="2000" dirty="0">
                <a:ea typeface="宋体" pitchFamily="2" charset="-122"/>
              </a:rPr>
              <a:t> g m </a:t>
            </a:r>
            <a:r>
              <a:rPr lang="en-US" altLang="zh-CN" sz="2000" dirty="0" err="1">
                <a:ea typeface="宋体" pitchFamily="2" charset="-122"/>
              </a:rPr>
              <a:t>Mh</a:t>
            </a:r>
            <a:r>
              <a:rPr lang="en-US" altLang="zh-CN" sz="2000" dirty="0">
                <a:ea typeface="宋体" pitchFamily="2" charset="-122"/>
              </a:rPr>
              <a:t> Mt r L  positive     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000" dirty="0"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000" dirty="0"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%%</a:t>
            </a:r>
            <a:r>
              <a:rPr lang="zh-CN" altLang="en-US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Define</a:t>
            </a:r>
            <a:r>
              <a:rPr lang="zh-CN" altLang="en-US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generalized coordinates and generalized velocities </a:t>
            </a:r>
            <a:endParaRPr lang="zh-CN" altLang="en-US" sz="2000" b="1" dirty="0">
              <a:solidFill>
                <a:srgbClr val="0000FF"/>
              </a:solidFill>
              <a:latin typeface="+mj-lt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q=[q1 q2 q3].';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 err="1">
                <a:ea typeface="宋体" pitchFamily="2" charset="-122"/>
              </a:rPr>
              <a:t>dq</a:t>
            </a:r>
            <a:r>
              <a:rPr lang="en-US" altLang="zh-CN" sz="2000" dirty="0">
                <a:ea typeface="宋体" pitchFamily="2" charset="-122"/>
              </a:rPr>
              <a:t>=[dq1 dq2 dq3].';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000" dirty="0"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%% Calculate the location of center of mass (</a:t>
            </a:r>
            <a:r>
              <a:rPr lang="en-US" altLang="zh-CN" sz="2000" b="1" dirty="0" err="1">
                <a:solidFill>
                  <a:srgbClr val="0000FF"/>
                </a:solidFill>
                <a:latin typeface="+mj-lt"/>
                <a:ea typeface="黑体" pitchFamily="49" charset="-122"/>
              </a:rPr>
              <a:t>CoM</a:t>
            </a: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) for each link</a:t>
            </a:r>
            <a:endParaRPr lang="zh-CN" altLang="en-US" sz="2000" b="1" dirty="0">
              <a:solidFill>
                <a:srgbClr val="0000FF"/>
              </a:solidFill>
              <a:latin typeface="+mj-lt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p1=[ 1/2*r*</a:t>
            </a:r>
            <a:r>
              <a:rPr lang="en-US" altLang="zh-CN" sz="2000" dirty="0" err="1">
                <a:ea typeface="宋体" pitchFamily="2" charset="-122"/>
              </a:rPr>
              <a:t>cos</a:t>
            </a:r>
            <a:r>
              <a:rPr lang="en-US" altLang="zh-CN" sz="2000" dirty="0">
                <a:ea typeface="宋体" pitchFamily="2" charset="-122"/>
              </a:rPr>
              <a:t>(q1), 1/2*r*sin(q1)];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p2=[ r*</a:t>
            </a:r>
            <a:r>
              <a:rPr lang="en-US" altLang="zh-CN" sz="2000" dirty="0" err="1">
                <a:ea typeface="宋体" pitchFamily="2" charset="-122"/>
              </a:rPr>
              <a:t>cos</a:t>
            </a:r>
            <a:r>
              <a:rPr lang="en-US" altLang="zh-CN" sz="2000" dirty="0">
                <a:ea typeface="宋体" pitchFamily="2" charset="-122"/>
              </a:rPr>
              <a:t>(q1), r*sin(q1)];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p3=p2 + [1/2*r*</a:t>
            </a:r>
            <a:r>
              <a:rPr lang="en-US" altLang="zh-CN" sz="2000" dirty="0" err="1">
                <a:ea typeface="宋体" pitchFamily="2" charset="-122"/>
              </a:rPr>
              <a:t>cos</a:t>
            </a:r>
            <a:r>
              <a:rPr lang="en-US" altLang="zh-CN" sz="2000" dirty="0">
                <a:ea typeface="宋体" pitchFamily="2" charset="-122"/>
              </a:rPr>
              <a:t>(q1+q2), 1/2*r*sin(q1+q2)];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AC0678-BBA8-6046-9C3A-12065105D9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Using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MATLAB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to Obtain the Model</a:t>
            </a:r>
            <a:endParaRPr lang="zh-CN" altLang="en-US" sz="40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4337" name="Picture 1" descr="page3image562297136">
            <a:extLst>
              <a:ext uri="{FF2B5EF4-FFF2-40B4-BE49-F238E27FC236}">
                <a16:creationId xmlns:a16="http://schemas.microsoft.com/office/drawing/2014/main" id="{8907311E-1376-817C-A685-FA6D3D4C5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00200"/>
            <a:ext cx="219902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534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1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4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4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4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14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6391BD9-23C2-41E7-8A37-739709C50435}" type="slidenum">
              <a:rPr lang="zh-CN" altLang="en-US" smtClean="0"/>
              <a:pPr eaLnBrk="1" hangingPunct="1"/>
              <a:t>31</a:t>
            </a:fld>
            <a:endParaRPr lang="en-US" altLang="zh-CN"/>
          </a:p>
        </p:txBody>
      </p:sp>
      <p:sp>
        <p:nvSpPr>
          <p:cNvPr id="62468" name="Rectangle 3"/>
          <p:cNvSpPr>
            <a:spLocks noChangeArrowheads="1"/>
          </p:cNvSpPr>
          <p:nvPr/>
        </p:nvSpPr>
        <p:spPr bwMode="auto">
          <a:xfrm>
            <a:off x="468313" y="1143000"/>
            <a:ext cx="821848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ea typeface="黑体" pitchFamily="49" charset="-122"/>
              </a:rPr>
              <a:t>Using </a:t>
            </a:r>
            <a:r>
              <a:rPr lang="en-US" altLang="zh-CN" sz="2400" b="1" dirty="0" err="1">
                <a:solidFill>
                  <a:srgbClr val="C00000"/>
                </a:solidFill>
                <a:ea typeface="黑体" pitchFamily="49" charset="-122"/>
              </a:rPr>
              <a:t>Matlab</a:t>
            </a:r>
            <a:r>
              <a:rPr lang="en-US" altLang="zh-CN" sz="2400" b="1" dirty="0">
                <a:solidFill>
                  <a:srgbClr val="C00000"/>
                </a:solidFill>
                <a:ea typeface="黑体" pitchFamily="49" charset="-122"/>
              </a:rPr>
              <a:t> Symbolic Toolbox to Derive the Model</a:t>
            </a:r>
          </a:p>
          <a:p>
            <a:pPr>
              <a:spcBef>
                <a:spcPct val="20000"/>
              </a:spcBef>
            </a:pPr>
            <a:endParaRPr lang="zh-CN" altLang="en-US" sz="1000" b="1" dirty="0">
              <a:solidFill>
                <a:srgbClr val="FF3300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%% Calculate the potential energy</a:t>
            </a:r>
            <a:endParaRPr lang="zh-CN" altLang="en-US" sz="2000" b="1" dirty="0">
              <a:solidFill>
                <a:srgbClr val="0000FF"/>
              </a:solidFill>
              <a:latin typeface="+mj-lt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PE=g*m*p1(2)+g*</a:t>
            </a:r>
            <a:r>
              <a:rPr lang="en-US" altLang="zh-CN" sz="2000" dirty="0" err="1">
                <a:ea typeface="宋体" pitchFamily="2" charset="-122"/>
              </a:rPr>
              <a:t>Mh</a:t>
            </a:r>
            <a:r>
              <a:rPr lang="en-US" altLang="zh-CN" sz="2000" dirty="0">
                <a:ea typeface="宋体" pitchFamily="2" charset="-122"/>
              </a:rPr>
              <a:t>*p2(2)+g*m*p3(2);</a:t>
            </a:r>
            <a:endParaRPr lang="zh-CN" altLang="en-US" sz="2000" dirty="0"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000" dirty="0"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宋体" pitchFamily="2" charset="-122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%% Calculate the </a:t>
            </a:r>
            <a:r>
              <a:rPr lang="en-US" altLang="zh-CN" sz="2000" b="1" dirty="0" err="1">
                <a:solidFill>
                  <a:srgbClr val="0000FF"/>
                </a:solidFill>
                <a:ea typeface="黑体" pitchFamily="49" charset="-122"/>
              </a:rPr>
              <a:t>CoM</a:t>
            </a: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 velocity for each link</a:t>
            </a:r>
            <a:endParaRPr lang="zh-CN" altLang="en-US" sz="2000" b="1" dirty="0">
              <a:solidFill>
                <a:srgbClr val="0000FF"/>
              </a:solidFill>
              <a:latin typeface="+mj-lt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v1=</a:t>
            </a:r>
            <a:r>
              <a:rPr lang="en-US" altLang="zh-CN" sz="2000" dirty="0" err="1">
                <a:ea typeface="宋体" pitchFamily="2" charset="-122"/>
              </a:rPr>
              <a:t>jacobian</a:t>
            </a:r>
            <a:r>
              <a:rPr lang="en-US" altLang="zh-CN" sz="2000" dirty="0">
                <a:ea typeface="宋体" pitchFamily="2" charset="-122"/>
              </a:rPr>
              <a:t>(p1,q)*</a:t>
            </a:r>
            <a:r>
              <a:rPr lang="en-US" altLang="zh-CN" sz="2000" dirty="0" err="1">
                <a:ea typeface="宋体" pitchFamily="2" charset="-122"/>
              </a:rPr>
              <a:t>dq</a:t>
            </a:r>
            <a:r>
              <a:rPr lang="en-US" altLang="zh-CN" sz="2000" dirty="0">
                <a:ea typeface="宋体" pitchFamily="2" charset="-122"/>
              </a:rPr>
              <a:t>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v2=</a:t>
            </a:r>
            <a:r>
              <a:rPr lang="en-US" altLang="zh-CN" sz="2000" dirty="0" err="1">
                <a:ea typeface="宋体" pitchFamily="2" charset="-122"/>
              </a:rPr>
              <a:t>jacobian</a:t>
            </a:r>
            <a:r>
              <a:rPr lang="en-US" altLang="zh-CN" sz="2000" dirty="0">
                <a:ea typeface="宋体" pitchFamily="2" charset="-122"/>
              </a:rPr>
              <a:t>(p2,q)*</a:t>
            </a:r>
            <a:r>
              <a:rPr lang="en-US" altLang="zh-CN" sz="2000" dirty="0" err="1">
                <a:ea typeface="宋体" pitchFamily="2" charset="-122"/>
              </a:rPr>
              <a:t>dq</a:t>
            </a:r>
            <a:r>
              <a:rPr lang="en-US" altLang="zh-CN" sz="2000" dirty="0">
                <a:ea typeface="宋体" pitchFamily="2" charset="-122"/>
              </a:rPr>
              <a:t>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v3=</a:t>
            </a:r>
            <a:r>
              <a:rPr lang="en-US" altLang="zh-CN" sz="2000" dirty="0" err="1">
                <a:ea typeface="宋体" pitchFamily="2" charset="-122"/>
              </a:rPr>
              <a:t>jacobian</a:t>
            </a:r>
            <a:r>
              <a:rPr lang="en-US" altLang="zh-CN" sz="2000" dirty="0">
                <a:ea typeface="宋体" pitchFamily="2" charset="-122"/>
              </a:rPr>
              <a:t>(p3,q)*</a:t>
            </a:r>
            <a:r>
              <a:rPr lang="en-US" altLang="zh-CN" sz="2000" dirty="0" err="1">
                <a:ea typeface="宋体" pitchFamily="2" charset="-122"/>
              </a:rPr>
              <a:t>dq</a:t>
            </a:r>
            <a:r>
              <a:rPr lang="en-US" altLang="zh-CN" sz="2000" dirty="0">
                <a:ea typeface="宋体" pitchFamily="2" charset="-122"/>
              </a:rPr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sz="2000" dirty="0">
                <a:ea typeface="宋体" pitchFamily="2" charset="-122"/>
              </a:rPr>
              <a:t>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b="1" dirty="0">
                <a:solidFill>
                  <a:srgbClr val="0000FF"/>
                </a:solidFill>
                <a:latin typeface="+mn-lt"/>
                <a:ea typeface="黑体" pitchFamily="49" charset="-122"/>
              </a:rPr>
              <a:t>%% Calculate the kinematic energy</a:t>
            </a:r>
            <a:endParaRPr lang="zh-CN" altLang="en-US" sz="2000" b="1" dirty="0">
              <a:solidFill>
                <a:srgbClr val="0000FF"/>
              </a:solidFill>
              <a:latin typeface="+mn-lt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KE1=simplify((1/2)*m*v1.'*v1);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KE2=simplify((1/2)*</a:t>
            </a:r>
            <a:r>
              <a:rPr lang="en-US" altLang="zh-CN" sz="2000" dirty="0" err="1">
                <a:ea typeface="宋体" pitchFamily="2" charset="-122"/>
              </a:rPr>
              <a:t>Mh</a:t>
            </a:r>
            <a:r>
              <a:rPr lang="en-US" altLang="zh-CN" sz="2000" dirty="0">
                <a:ea typeface="宋体" pitchFamily="2" charset="-122"/>
              </a:rPr>
              <a:t>*v2.'*v2);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KE3=simplify((1/2)*m*v3.'*v3);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KE=KE1+KE2+KE3;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43FECC-F55C-3240-AEA1-C39B4D712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Using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MATLAB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to Obtain the Model</a:t>
            </a:r>
            <a:endParaRPr lang="zh-CN" altLang="en-US" sz="40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7737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2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2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4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4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4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4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4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4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FB6891-E0CD-4D0F-B341-B4A8304928AB}" type="slidenum">
              <a:rPr lang="zh-CN" altLang="en-US" smtClean="0"/>
              <a:pPr eaLnBrk="1" hangingPunct="1"/>
              <a:t>32</a:t>
            </a:fld>
            <a:endParaRPr lang="en-US" altLang="zh-CN"/>
          </a:p>
        </p:txBody>
      </p:sp>
      <p:sp>
        <p:nvSpPr>
          <p:cNvPr id="63492" name="Rectangle 3"/>
          <p:cNvSpPr>
            <a:spLocks noChangeArrowheads="1"/>
          </p:cNvSpPr>
          <p:nvPr/>
        </p:nvSpPr>
        <p:spPr bwMode="auto">
          <a:xfrm>
            <a:off x="468312" y="1143000"/>
            <a:ext cx="8599487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ea typeface="黑体" pitchFamily="49" charset="-122"/>
              </a:rPr>
              <a:t>Using </a:t>
            </a:r>
            <a:r>
              <a:rPr lang="en-US" altLang="zh-CN" sz="2400" b="1" dirty="0" err="1">
                <a:solidFill>
                  <a:srgbClr val="C00000"/>
                </a:solidFill>
                <a:ea typeface="黑体" pitchFamily="49" charset="-122"/>
              </a:rPr>
              <a:t>Matlab</a:t>
            </a:r>
            <a:r>
              <a:rPr lang="en-US" altLang="zh-CN" sz="2400" b="1" dirty="0">
                <a:solidFill>
                  <a:srgbClr val="C00000"/>
                </a:solidFill>
                <a:ea typeface="黑体" pitchFamily="49" charset="-122"/>
              </a:rPr>
              <a:t> Symbolic Toolbox to Derive the Model</a:t>
            </a:r>
          </a:p>
          <a:p>
            <a:pPr marL="342900" indent="-342900">
              <a:spcBef>
                <a:spcPts val="0"/>
              </a:spcBef>
              <a:buFontTx/>
              <a:buChar char="•"/>
            </a:pPr>
            <a:endParaRPr lang="zh-CN" altLang="en-US" sz="2400" b="1" dirty="0">
              <a:solidFill>
                <a:srgbClr val="FF3300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%           D(q)</a:t>
            </a:r>
            <a:r>
              <a:rPr lang="en-US" altLang="zh-CN" sz="2000" dirty="0" err="1">
                <a:ea typeface="宋体" pitchFamily="2" charset="-122"/>
              </a:rPr>
              <a:t>ddq</a:t>
            </a:r>
            <a:r>
              <a:rPr lang="en-US" altLang="zh-CN" sz="2000" dirty="0">
                <a:ea typeface="宋体" pitchFamily="2" charset="-122"/>
              </a:rPr>
              <a:t> + C(</a:t>
            </a:r>
            <a:r>
              <a:rPr lang="en-US" altLang="zh-CN" sz="2000" dirty="0" err="1">
                <a:ea typeface="宋体" pitchFamily="2" charset="-122"/>
              </a:rPr>
              <a:t>q,dq</a:t>
            </a:r>
            <a:r>
              <a:rPr lang="en-US" altLang="zh-CN" sz="2000" dirty="0">
                <a:ea typeface="宋体" pitchFamily="2" charset="-122"/>
              </a:rPr>
              <a:t>)*</a:t>
            </a:r>
            <a:r>
              <a:rPr lang="en-US" altLang="zh-CN" sz="2000" dirty="0" err="1">
                <a:ea typeface="宋体" pitchFamily="2" charset="-122"/>
              </a:rPr>
              <a:t>dq</a:t>
            </a:r>
            <a:r>
              <a:rPr lang="en-US" altLang="zh-CN" sz="2000" dirty="0">
                <a:ea typeface="宋体" pitchFamily="2" charset="-122"/>
              </a:rPr>
              <a:t> + G(q) = tau</a:t>
            </a:r>
          </a:p>
          <a:p>
            <a:pPr marL="342900" indent="-342900" algn="just">
              <a:spcBef>
                <a:spcPts val="0"/>
              </a:spcBef>
              <a:buFontTx/>
              <a:buChar char="•"/>
            </a:pPr>
            <a:endParaRPr lang="en-US" altLang="zh-CN" sz="2000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%% Calculate the inertial matrix</a:t>
            </a:r>
            <a:endParaRPr lang="zh-CN" altLang="en-US" sz="2000" b="1" dirty="0">
              <a:solidFill>
                <a:srgbClr val="0000FF"/>
              </a:solidFill>
              <a:latin typeface="+mj-lt"/>
              <a:ea typeface="黑体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D=</a:t>
            </a:r>
            <a:r>
              <a:rPr lang="en-US" altLang="zh-CN" sz="2000" dirty="0" err="1">
                <a:ea typeface="宋体" pitchFamily="2" charset="-122"/>
              </a:rPr>
              <a:t>jacobian</a:t>
            </a:r>
            <a:r>
              <a:rPr lang="en-US" altLang="zh-CN" sz="2000" dirty="0">
                <a:ea typeface="宋体" pitchFamily="2" charset="-122"/>
              </a:rPr>
              <a:t>(</a:t>
            </a:r>
            <a:r>
              <a:rPr lang="en-US" altLang="zh-CN" sz="2000" dirty="0" err="1">
                <a:ea typeface="宋体" pitchFamily="2" charset="-122"/>
              </a:rPr>
              <a:t>KE,dq</a:t>
            </a:r>
            <a:r>
              <a:rPr lang="en-US" altLang="zh-CN" sz="2000" dirty="0">
                <a:ea typeface="宋体" pitchFamily="2" charset="-122"/>
              </a:rPr>
              <a:t>).';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D=</a:t>
            </a:r>
            <a:r>
              <a:rPr lang="en-US" altLang="zh-CN" sz="2000" dirty="0" err="1">
                <a:ea typeface="宋体" pitchFamily="2" charset="-122"/>
              </a:rPr>
              <a:t>jacobian</a:t>
            </a:r>
            <a:r>
              <a:rPr lang="en-US" altLang="zh-CN" sz="2000" dirty="0">
                <a:ea typeface="宋体" pitchFamily="2" charset="-122"/>
              </a:rPr>
              <a:t>(</a:t>
            </a:r>
            <a:r>
              <a:rPr lang="en-US" altLang="zh-CN" sz="2000" dirty="0" err="1">
                <a:ea typeface="宋体" pitchFamily="2" charset="-122"/>
              </a:rPr>
              <a:t>D,dq</a:t>
            </a:r>
            <a:r>
              <a:rPr lang="en-US" altLang="zh-CN" sz="2000" dirty="0">
                <a:ea typeface="宋体" pitchFamily="2" charset="-122"/>
              </a:rPr>
              <a:t>);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000" dirty="0">
              <a:ea typeface="宋体" pitchFamily="2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b="1" dirty="0">
                <a:solidFill>
                  <a:srgbClr val="0000FF"/>
                </a:solidFill>
                <a:latin typeface="+mj-lt"/>
                <a:ea typeface="黑体" pitchFamily="49" charset="-122"/>
              </a:rPr>
              <a:t>%% Calculate the gravity vector</a:t>
            </a:r>
            <a:endParaRPr lang="zh-CN" altLang="en-US" sz="2000" b="1" dirty="0">
              <a:solidFill>
                <a:srgbClr val="0000FF"/>
              </a:solidFill>
              <a:latin typeface="+mj-lt"/>
              <a:ea typeface="黑体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itchFamily="2" charset="-122"/>
              </a:rPr>
              <a:t>G=</a:t>
            </a:r>
            <a:r>
              <a:rPr lang="en-US" altLang="zh-CN" sz="2000" dirty="0" err="1">
                <a:ea typeface="宋体" pitchFamily="2" charset="-122"/>
              </a:rPr>
              <a:t>jacobian</a:t>
            </a:r>
            <a:r>
              <a:rPr lang="en-US" altLang="zh-CN" sz="2000" dirty="0">
                <a:ea typeface="宋体" pitchFamily="2" charset="-122"/>
              </a:rPr>
              <a:t>(</a:t>
            </a:r>
            <a:r>
              <a:rPr lang="en-US" altLang="zh-CN" sz="2000" dirty="0" err="1">
                <a:ea typeface="宋体" pitchFamily="2" charset="-122"/>
              </a:rPr>
              <a:t>PE,q</a:t>
            </a:r>
            <a:r>
              <a:rPr lang="en-US" altLang="zh-CN" sz="2000" dirty="0">
                <a:ea typeface="宋体" pitchFamily="2" charset="-122"/>
              </a:rPr>
              <a:t>).';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12E10E-02ED-6242-A7BD-F2D45FE42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Using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MATLAB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to Obtain the Model</a:t>
            </a:r>
            <a:endParaRPr lang="zh-CN" altLang="en-US" sz="40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5490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3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4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34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FFFC3D-E60D-4F46-923B-7958701B12EE}" type="slidenum">
              <a:rPr lang="zh-CN" altLang="en-US" smtClean="0"/>
              <a:pPr eaLnBrk="1" hangingPunct="1"/>
              <a:t>33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6" name="Rectangle 3"/>
              <p:cNvSpPr>
                <a:spLocks noChangeArrowheads="1"/>
              </p:cNvSpPr>
              <p:nvPr/>
            </p:nvSpPr>
            <p:spPr bwMode="auto">
              <a:xfrm>
                <a:off x="304800" y="1143000"/>
                <a:ext cx="9720263" cy="571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400" b="1" dirty="0">
                    <a:solidFill>
                      <a:srgbClr val="C00000"/>
                    </a:solidFill>
                    <a:ea typeface="黑体" pitchFamily="49" charset="-122"/>
                  </a:rPr>
                  <a:t>Using </a:t>
                </a:r>
                <a:r>
                  <a:rPr lang="en-US" altLang="zh-CN" sz="2400" b="1" dirty="0" err="1">
                    <a:solidFill>
                      <a:srgbClr val="C00000"/>
                    </a:solidFill>
                    <a:ea typeface="黑体" pitchFamily="49" charset="-122"/>
                  </a:rPr>
                  <a:t>Matlab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黑体" pitchFamily="49" charset="-122"/>
                  </a:rPr>
                  <a:t> Symbolic Toolbox to Derive the Model</a:t>
                </a:r>
              </a:p>
              <a:p>
                <a:pPr marL="342900" indent="-342900"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ea typeface="宋体" pitchFamily="2" charset="-122"/>
                  </a:rPr>
                  <a:t>%%           D(q)</a:t>
                </a:r>
                <a:r>
                  <a:rPr lang="en-US" altLang="zh-CN" sz="2000" dirty="0" err="1">
                    <a:ea typeface="宋体" pitchFamily="2" charset="-122"/>
                  </a:rPr>
                  <a:t>ddq</a:t>
                </a:r>
                <a:r>
                  <a:rPr lang="en-US" altLang="zh-CN" sz="2000" dirty="0">
                    <a:ea typeface="宋体" pitchFamily="2" charset="-122"/>
                  </a:rPr>
                  <a:t> + C(</a:t>
                </a:r>
                <a:r>
                  <a:rPr lang="en-US" altLang="zh-CN" sz="2000" dirty="0" err="1">
                    <a:ea typeface="宋体" pitchFamily="2" charset="-122"/>
                  </a:rPr>
                  <a:t>q,dq</a:t>
                </a:r>
                <a:r>
                  <a:rPr lang="en-US" altLang="zh-CN" sz="2000" dirty="0">
                    <a:ea typeface="宋体" pitchFamily="2" charset="-122"/>
                  </a:rPr>
                  <a:t>)*</a:t>
                </a:r>
                <a:r>
                  <a:rPr lang="en-US" altLang="zh-CN" sz="2000" dirty="0" err="1">
                    <a:ea typeface="宋体" pitchFamily="2" charset="-122"/>
                  </a:rPr>
                  <a:t>dq</a:t>
                </a:r>
                <a:r>
                  <a:rPr lang="en-US" altLang="zh-CN" sz="2000" dirty="0">
                    <a:ea typeface="宋体" pitchFamily="2" charset="-122"/>
                  </a:rPr>
                  <a:t> + G(q) = tau</a:t>
                </a:r>
              </a:p>
              <a:p>
                <a:pPr marL="342900" indent="-342900" algn="just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+mn-lt"/>
                    <a:ea typeface="黑体" pitchFamily="49" charset="-122"/>
                  </a:rPr>
                  <a:t>%% Calculate the matrix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𝑪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𝒒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</a:rPr>
                          <m:t>𝒒</m:t>
                        </m:r>
                      </m:e>
                    </m:acc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itchFamily="49" charset="-122"/>
                      </a:rPr>
                      <m:t>)</m:t>
                    </m:r>
                  </m:oMath>
                </a14:m>
                <a:endParaRPr lang="en-US" altLang="zh-CN" sz="2000" b="1" dirty="0">
                  <a:solidFill>
                    <a:srgbClr val="0000FF"/>
                  </a:solidFill>
                  <a:latin typeface="+mn-lt"/>
                  <a:ea typeface="黑体" pitchFamily="49" charset="-122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 err="1">
                    <a:ea typeface="宋体" pitchFamily="2" charset="-122"/>
                  </a:rPr>
                  <a:t>syms</a:t>
                </a:r>
                <a:r>
                  <a:rPr lang="en-US" altLang="zh-CN" sz="2000" dirty="0">
                    <a:ea typeface="宋体" pitchFamily="2" charset="-122"/>
                  </a:rPr>
                  <a:t> C real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ea typeface="宋体" pitchFamily="2" charset="-122"/>
                  </a:rPr>
                  <a:t>n=max(size(q));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ea typeface="宋体" pitchFamily="2" charset="-122"/>
                  </a:rPr>
                  <a:t>for k=1:n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ea typeface="宋体" pitchFamily="2" charset="-122"/>
                  </a:rPr>
                  <a:t>    for j=1:n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ea typeface="宋体" pitchFamily="2" charset="-122"/>
                  </a:rPr>
                  <a:t>        C(</a:t>
                </a:r>
                <a:r>
                  <a:rPr lang="en-US" altLang="zh-CN" sz="2000" dirty="0" err="1">
                    <a:ea typeface="宋体" pitchFamily="2" charset="-122"/>
                  </a:rPr>
                  <a:t>k,j</a:t>
                </a:r>
                <a:r>
                  <a:rPr lang="en-US" altLang="zh-CN" sz="2000" dirty="0">
                    <a:ea typeface="宋体" pitchFamily="2" charset="-122"/>
                  </a:rPr>
                  <a:t>)=0;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ea typeface="宋体" pitchFamily="2" charset="-122"/>
                  </a:rPr>
                  <a:t>        for </a:t>
                </a:r>
                <a:r>
                  <a:rPr lang="en-US" altLang="zh-CN" sz="2000" dirty="0" err="1">
                    <a:ea typeface="宋体" pitchFamily="2" charset="-122"/>
                  </a:rPr>
                  <a:t>i</a:t>
                </a:r>
                <a:r>
                  <a:rPr lang="en-US" altLang="zh-CN" sz="2000" dirty="0">
                    <a:ea typeface="宋体" pitchFamily="2" charset="-122"/>
                  </a:rPr>
                  <a:t>=1:n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ea typeface="宋体" pitchFamily="2" charset="-122"/>
                  </a:rPr>
                  <a:t>       C(</a:t>
                </a:r>
                <a:r>
                  <a:rPr lang="en-US" altLang="zh-CN" sz="2000" dirty="0" err="1">
                    <a:ea typeface="宋体" pitchFamily="2" charset="-122"/>
                  </a:rPr>
                  <a:t>k,j</a:t>
                </a:r>
                <a:r>
                  <a:rPr lang="en-US" altLang="zh-CN" sz="2000" dirty="0">
                    <a:ea typeface="宋体" pitchFamily="2" charset="-122"/>
                  </a:rPr>
                  <a:t>)=C(</a:t>
                </a:r>
                <a:r>
                  <a:rPr lang="en-US" altLang="zh-CN" sz="2000" dirty="0" err="1">
                    <a:ea typeface="宋体" pitchFamily="2" charset="-122"/>
                  </a:rPr>
                  <a:t>k,j</a:t>
                </a:r>
                <a:r>
                  <a:rPr lang="en-US" altLang="zh-CN" sz="2000" dirty="0">
                    <a:ea typeface="宋体" pitchFamily="2" charset="-122"/>
                  </a:rPr>
                  <a:t>)+(1/2)*(diff(D(</a:t>
                </a:r>
                <a:r>
                  <a:rPr lang="en-US" altLang="zh-CN" sz="2000" dirty="0" err="1">
                    <a:ea typeface="宋体" pitchFamily="2" charset="-122"/>
                  </a:rPr>
                  <a:t>k,j</a:t>
                </a:r>
                <a:r>
                  <a:rPr lang="en-US" altLang="zh-CN" sz="2000" dirty="0">
                    <a:ea typeface="宋体" pitchFamily="2" charset="-122"/>
                  </a:rPr>
                  <a:t>),q(</a:t>
                </a:r>
                <a:r>
                  <a:rPr lang="en-US" altLang="zh-CN" sz="2000" dirty="0" err="1">
                    <a:ea typeface="宋体" pitchFamily="2" charset="-122"/>
                  </a:rPr>
                  <a:t>i</a:t>
                </a:r>
                <a:r>
                  <a:rPr lang="en-US" altLang="zh-CN" sz="2000" dirty="0">
                    <a:ea typeface="宋体" pitchFamily="2" charset="-122"/>
                  </a:rPr>
                  <a:t>))+diff(D(</a:t>
                </a:r>
                <a:r>
                  <a:rPr lang="en-US" altLang="zh-CN" sz="2000" dirty="0" err="1">
                    <a:ea typeface="宋体" pitchFamily="2" charset="-122"/>
                  </a:rPr>
                  <a:t>k,i</a:t>
                </a:r>
                <a:r>
                  <a:rPr lang="en-US" altLang="zh-CN" sz="2000" dirty="0">
                    <a:ea typeface="宋体" pitchFamily="2" charset="-122"/>
                  </a:rPr>
                  <a:t>),q(j))-diff(D(</a:t>
                </a:r>
                <a:r>
                  <a:rPr lang="en-US" altLang="zh-CN" sz="2000" dirty="0" err="1">
                    <a:ea typeface="宋体" pitchFamily="2" charset="-122"/>
                  </a:rPr>
                  <a:t>i,j</a:t>
                </a:r>
                <a:r>
                  <a:rPr lang="en-US" altLang="zh-CN" sz="2000" dirty="0">
                    <a:ea typeface="宋体" pitchFamily="2" charset="-122"/>
                  </a:rPr>
                  <a:t>),q(k)))*</a:t>
                </a:r>
                <a:r>
                  <a:rPr lang="en-US" altLang="zh-CN" sz="2000" dirty="0" err="1">
                    <a:ea typeface="宋体" pitchFamily="2" charset="-122"/>
                  </a:rPr>
                  <a:t>dq</a:t>
                </a:r>
                <a:r>
                  <a:rPr lang="en-US" altLang="zh-CN" sz="2000" dirty="0">
                    <a:ea typeface="宋体" pitchFamily="2" charset="-122"/>
                  </a:rPr>
                  <a:t>(</a:t>
                </a:r>
                <a:r>
                  <a:rPr lang="en-US" altLang="zh-CN" sz="2000" dirty="0" err="1">
                    <a:ea typeface="宋体" pitchFamily="2" charset="-122"/>
                  </a:rPr>
                  <a:t>i</a:t>
                </a:r>
                <a:r>
                  <a:rPr lang="en-US" altLang="zh-CN" sz="2000" dirty="0">
                    <a:ea typeface="宋体" pitchFamily="2" charset="-122"/>
                  </a:rPr>
                  <a:t>);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ea typeface="宋体" pitchFamily="2" charset="-122"/>
                  </a:rPr>
                  <a:t>        end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ea typeface="宋体" pitchFamily="2" charset="-122"/>
                  </a:rPr>
                  <a:t>    end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ea typeface="宋体" pitchFamily="2" charset="-122"/>
                  </a:rPr>
                  <a:t>end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altLang="zh-CN" sz="2000" dirty="0">
                    <a:ea typeface="宋体" pitchFamily="2" charset="-122"/>
                  </a:rPr>
                  <a:t>C</a:t>
                </a:r>
                <a:endParaRPr lang="zh-CN" altLang="en-US" sz="2000" dirty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64516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143000"/>
                <a:ext cx="9720263" cy="5715000"/>
              </a:xfrm>
              <a:prstGeom prst="rect">
                <a:avLst/>
              </a:prstGeom>
              <a:blipFill>
                <a:blip r:embed="rId3"/>
                <a:stretch>
                  <a:fillRect l="-914" t="-1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D8CD9B47-EF49-304F-AFE7-B220ECF023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Using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MATLAB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to Obtain the Model</a:t>
            </a:r>
            <a:endParaRPr lang="zh-CN" altLang="en-US" sz="40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16461C7-A3D1-C54C-9E57-7452D85DB600}"/>
                  </a:ext>
                </a:extLst>
              </p:cNvPr>
              <p:cNvSpPr/>
              <p:nvPr/>
            </p:nvSpPr>
            <p:spPr>
              <a:xfrm>
                <a:off x="2514600" y="2529531"/>
                <a:ext cx="6629400" cy="1016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kumimoji="1" lang="en-US" altLang="zh-CN" sz="22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kumimoji="1"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2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200" i="1">
                                  <a:solidFill>
                                    <a:srgbClr val="3333FF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2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2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zh-CN" sz="22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2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2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22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2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sz="22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CN" sz="22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2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sz="22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CN" sz="22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2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2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sz="22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kumimoji="1" lang="en-US" altLang="zh-CN" sz="22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2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200" i="1">
                                      <a:solidFill>
                                        <a:srgbClr val="3333FF"/>
                                      </a:solidFill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2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16461C7-A3D1-C54C-9E57-7452D85DB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2529531"/>
                <a:ext cx="6629400" cy="1016497"/>
              </a:xfrm>
              <a:prstGeom prst="rect">
                <a:avLst/>
              </a:prstGeom>
              <a:blipFill>
                <a:blip r:embed="rId4"/>
                <a:stretch>
                  <a:fillRect l="-958" t="-104938" b="-15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250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4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4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5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45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45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45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45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45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45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45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45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FFFC3D-E60D-4F46-923B-7958701B12EE}" type="slidenum">
              <a:rPr lang="zh-CN" altLang="en-US" smtClean="0"/>
              <a:pPr eaLnBrk="1" hangingPunct="1"/>
              <a:t>34</a:t>
            </a:fld>
            <a:endParaRPr lang="en-US" altLang="zh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8CD9B47-EF49-304F-AFE7-B220ECF023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4000" b="1" dirty="0">
                <a:ea typeface="ＭＳ Ｐゴシック" charset="-128"/>
              </a:rPr>
              <a:t>Using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MATLAB</a:t>
            </a:r>
            <a:r>
              <a:rPr lang="zh-CN" altLang="en-US" sz="4000" b="1" dirty="0">
                <a:ea typeface="ＭＳ Ｐゴシック" charset="-128"/>
              </a:rPr>
              <a:t> </a:t>
            </a:r>
            <a:r>
              <a:rPr lang="en-US" altLang="zh-CN" sz="4000" b="1" dirty="0">
                <a:ea typeface="ＭＳ Ｐゴシック" charset="-128"/>
              </a:rPr>
              <a:t>to Obtain the Model</a:t>
            </a:r>
            <a:endParaRPr lang="zh-CN" altLang="en-US" sz="40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D1F122-F2B0-8F45-A8FB-412DFD36B4DB}"/>
              </a:ext>
            </a:extLst>
          </p:cNvPr>
          <p:cNvSpPr/>
          <p:nvPr/>
        </p:nvSpPr>
        <p:spPr>
          <a:xfrm>
            <a:off x="457200" y="1295400"/>
            <a:ext cx="8686800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/>
            <a:r>
              <a:rPr lang="zh-CN" altLang="en-US" sz="2800" b="1" dirty="0"/>
              <a:t>• Very convenient to derive model, compute control laws, and perform simulations in a common environment:</a:t>
            </a:r>
          </a:p>
          <a:p>
            <a:pPr marL="271463" indent="-271463">
              <a:spcBef>
                <a:spcPts val="1200"/>
              </a:spcBef>
            </a:pPr>
            <a:r>
              <a:rPr lang="zh-CN" altLang="en-US" sz="2600" dirty="0"/>
              <a:t>– we have been using MATLAB</a:t>
            </a:r>
          </a:p>
          <a:p>
            <a:pPr marL="271463" indent="-271463">
              <a:spcBef>
                <a:spcPts val="1200"/>
              </a:spcBef>
            </a:pPr>
            <a:r>
              <a:rPr lang="zh-CN" altLang="en-US" sz="2600" dirty="0"/>
              <a:t>– model derived using SYMBOLIC TOOLBOX</a:t>
            </a:r>
          </a:p>
          <a:p>
            <a:pPr marL="271463" indent="-271463">
              <a:spcBef>
                <a:spcPts val="1200"/>
              </a:spcBef>
            </a:pPr>
            <a:r>
              <a:rPr lang="zh-CN" altLang="en-US" sz="2600" dirty="0"/>
              <a:t>– m-files for ODE45 or Simulink are automatically generated from the symbolic computations</a:t>
            </a:r>
          </a:p>
          <a:p>
            <a:pPr marL="271463" indent="-271463">
              <a:spcBef>
                <a:spcPts val="1200"/>
              </a:spcBef>
            </a:pPr>
            <a:r>
              <a:rPr lang="zh-CN" altLang="en-US" sz="2600" dirty="0"/>
              <a:t>– relevant files can be downloaded at</a:t>
            </a:r>
            <a:endParaRPr lang="zh-CN" altLang="en-US" dirty="0"/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rgbClr val="C00000"/>
                </a:solidFill>
                <a:hlinkClick r:id="rId3"/>
              </a:rPr>
              <a:t>http://www.eecs.umich.edu/~grizzle/papers/Three_link_walker.zip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</a:rPr>
              <a:t>J.W. Grizzle, Gabriel Abba and Franck </a:t>
            </a:r>
            <a:r>
              <a:rPr lang="en-US" sz="1400" dirty="0" err="1">
                <a:solidFill>
                  <a:srgbClr val="FF0000"/>
                </a:solidFill>
              </a:rPr>
              <a:t>Plestan</a:t>
            </a:r>
            <a:r>
              <a:rPr lang="en-US" sz="1400" dirty="0">
                <a:solidFill>
                  <a:srgbClr val="FF0000"/>
                </a:solidFill>
              </a:rPr>
              <a:t>, </a:t>
            </a:r>
            <a:r>
              <a:rPr lang="en-US" sz="14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Asymptotically Stable Walking for Biped Robots: Analysis via Systems with Impulse Effects</a:t>
            </a:r>
            <a:r>
              <a:rPr lang="en-US" sz="1400" i="1" dirty="0">
                <a:solidFill>
                  <a:srgbClr val="FF0000"/>
                </a:solidFill>
              </a:rPr>
              <a:t>, </a:t>
            </a:r>
            <a:r>
              <a:rPr lang="en-US" sz="1400" dirty="0">
                <a:solidFill>
                  <a:srgbClr val="FF0000"/>
                </a:solidFill>
              </a:rPr>
              <a:t>IEEE T-AC, Volume 46, No. 1, January 2001, pp. 51-64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C00000"/>
                </a:solidFill>
                <a:hlinkClick r:id="rId5"/>
              </a:rPr>
              <a:t>http://www.eecs.umich.edu/~grizzle/papers/Westervelt_Grizzle_five_link_walking_simulator.zip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</a:rPr>
              <a:t>E.R. Westervelt, J.W. Grizzle, and D.E. </a:t>
            </a:r>
            <a:r>
              <a:rPr lang="en-US" sz="1400" dirty="0" err="1">
                <a:solidFill>
                  <a:srgbClr val="FF0000"/>
                </a:solidFill>
              </a:rPr>
              <a:t>Koditschek</a:t>
            </a:r>
            <a:r>
              <a:rPr lang="en-US" sz="1400" dirty="0">
                <a:solidFill>
                  <a:srgbClr val="FF0000"/>
                </a:solidFill>
              </a:rPr>
              <a:t>, </a:t>
            </a:r>
            <a:r>
              <a:rPr lang="en-US" sz="14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Hybrid Zero Dynamics of Planar Biped Walkers.</a:t>
            </a:r>
            <a:r>
              <a:rPr lang="en-US" sz="1400" dirty="0">
                <a:solidFill>
                  <a:srgbClr val="FF0000"/>
                </a:solidFill>
              </a:rPr>
              <a:t> Published, IEEE-TAC, Vol. 48, No. 1, January 2003, pp. 42-56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90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8CD907-C0BA-4948-BE91-83EBBED4CE3C}" type="slidenum">
              <a:rPr lang="zh-CN" altLang="en-US" sz="1400">
                <a:latin typeface="+mj-lt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>
              <a:latin typeface="+mj-lt"/>
            </a:endParaRPr>
          </a:p>
        </p:txBody>
      </p:sp>
      <p:sp>
        <p:nvSpPr>
          <p:cNvPr id="714755" name="Text Box 3"/>
          <p:cNvSpPr txBox="1">
            <a:spLocks noChangeArrowheads="1"/>
          </p:cNvSpPr>
          <p:nvPr/>
        </p:nvSpPr>
        <p:spPr bwMode="auto">
          <a:xfrm>
            <a:off x="3195638" y="152400"/>
            <a:ext cx="3339376" cy="92333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5400" b="1" dirty="0">
                <a:latin typeface="+mj-lt"/>
                <a:ea typeface="黑体" pitchFamily="49" charset="-122"/>
              </a:rPr>
              <a:t>Summary</a:t>
            </a:r>
            <a:endParaRPr kumimoji="1" lang="zh-CN" altLang="en-US" sz="5400" b="1" dirty="0">
              <a:latin typeface="+mj-lt"/>
              <a:ea typeface="黑体" pitchFamily="49" charset="-122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E4AC951-D3B6-5240-8089-F584B9B65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600200"/>
            <a:ext cx="8077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2" indent="-342900" eaLnBrk="1" hangingPunct="1">
              <a:spcBef>
                <a:spcPts val="160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Properties</a:t>
            </a:r>
            <a:r>
              <a:rPr lang="zh-CN" altLang="en-US" sz="2800" b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of Dynamic Equations</a:t>
            </a:r>
          </a:p>
          <a:p>
            <a:pPr marL="342900" lvl="2" indent="-342900" eaLnBrk="1" hangingPunct="1">
              <a:lnSpc>
                <a:spcPct val="150000"/>
              </a:lnSpc>
              <a:spcBef>
                <a:spcPts val="40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Generalized Forces </a:t>
            </a:r>
          </a:p>
          <a:p>
            <a:pPr marL="342900" lvl="2" indent="-342900" eaLnBrk="1" hangingPunct="1">
              <a:lnSpc>
                <a:spcPct val="150000"/>
              </a:lnSpc>
              <a:spcBef>
                <a:spcPts val="40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Impact</a:t>
            </a:r>
            <a:r>
              <a:rPr lang="zh-CN" altLang="en-US" sz="2800" b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Dynamics</a:t>
            </a:r>
            <a:endParaRPr lang="en-CA" altLang="zh-CN" sz="2800" b="1" dirty="0">
              <a:solidFill>
                <a:srgbClr val="C00000"/>
              </a:solidFill>
              <a:ea typeface="ＭＳ Ｐゴシック" charset="-128"/>
            </a:endParaRPr>
          </a:p>
          <a:p>
            <a:pPr marL="342900" lvl="2" indent="-342900" eaLnBrk="1" hangingPunct="1">
              <a:lnSpc>
                <a:spcPct val="150000"/>
              </a:lnSpc>
              <a:spcBef>
                <a:spcPts val="40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Using</a:t>
            </a:r>
            <a:r>
              <a:rPr lang="zh-CN" altLang="en-US" sz="2800" b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MATLAB</a:t>
            </a:r>
            <a:r>
              <a:rPr lang="zh-CN" altLang="en-US" sz="2800" b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to Obtain the Model</a:t>
            </a:r>
          </a:p>
          <a:p>
            <a:pPr marL="342900" lvl="2" indent="-342900" eaLnBrk="1" hangingPunct="1">
              <a:lnSpc>
                <a:spcPct val="150000"/>
              </a:lnSpc>
              <a:spcBef>
                <a:spcPts val="40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Example</a:t>
            </a:r>
            <a:r>
              <a:rPr lang="zh-CN" altLang="en-US" sz="2800" b="1" dirty="0">
                <a:solidFill>
                  <a:srgbClr val="C00000"/>
                </a:solidFill>
                <a:ea typeface="ＭＳ Ｐゴシック" charset="-128"/>
              </a:rPr>
              <a:t>：</a:t>
            </a: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Dynamic</a:t>
            </a:r>
            <a:r>
              <a:rPr lang="zh-CN" altLang="en-US" sz="2800" b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Walking</a:t>
            </a:r>
            <a:r>
              <a:rPr lang="zh-CN" altLang="en-US" sz="2800" b="1" dirty="0">
                <a:solidFill>
                  <a:srgbClr val="C00000"/>
                </a:solidFill>
                <a:ea typeface="ＭＳ Ｐゴシック" charset="-128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ea typeface="ＭＳ Ｐゴシック" charset="-128"/>
              </a:rPr>
              <a:t>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1421835"/>
      </p:ext>
    </p:extLst>
  </p:cSld>
  <p:clrMapOvr>
    <a:masterClrMapping/>
  </p:clrMapOvr>
  <p:transition advTm="3106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4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4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5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060E5A-33AB-704A-8BB7-5AEF155FF8B8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/>
          </a:p>
        </p:txBody>
      </p:sp>
      <p:sp>
        <p:nvSpPr>
          <p:cNvPr id="1515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Arial Black" panose="020B0604020202020204" pitchFamily="34" charset="0"/>
                <a:cs typeface="Arial Black" panose="020B0604020202020204" pitchFamily="34" charset="0"/>
              </a:rPr>
              <a:t>Midterm</a:t>
            </a:r>
            <a:r>
              <a:rPr lang="zh-CN" alt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n-US" altLang="zh-CN" b="1" dirty="0">
                <a:latin typeface="Arial Black" panose="020B0604020202020204" pitchFamily="34" charset="0"/>
                <a:cs typeface="Arial Black" panose="020B0604020202020204" pitchFamily="34" charset="0"/>
              </a:rPr>
              <a:t>Test</a:t>
            </a:r>
          </a:p>
        </p:txBody>
      </p:sp>
      <p:pic>
        <p:nvPicPr>
          <p:cNvPr id="6" name="Picture 7" descr="bann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31520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CE3D3CF-BF3B-F842-A052-9B70A9B41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075" y="1922550"/>
            <a:ext cx="3678237" cy="2896515"/>
          </a:xfrm>
          <a:prstGeom prst="rect">
            <a:avLst/>
          </a:prstGeom>
          <a:solidFill>
            <a:srgbClr val="FF5050">
              <a:alpha val="50195"/>
            </a:srgbClr>
          </a:solidFill>
          <a:ln w="9525">
            <a:solidFill>
              <a:srgbClr val="FF5050">
                <a:alpha val="50195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2F8C962-5735-2146-8217-307577C7E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76" y="2293938"/>
            <a:ext cx="4340225" cy="449262"/>
          </a:xfrm>
          <a:prstGeom prst="rect">
            <a:avLst/>
          </a:prstGeom>
          <a:solidFill>
            <a:srgbClr val="000066"/>
          </a:solidFill>
          <a:ln w="38100">
            <a:solidFill>
              <a:srgbClr val="00006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0"/>
              <a:cs typeface="宋体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213BE3F-7333-194C-933D-78D938F7D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2743200"/>
            <a:ext cx="4341813" cy="1727200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6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dirty="0">
              <a:ea typeface="宋体" charset="0"/>
              <a:cs typeface="宋体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169FD7D-2B8D-F348-A1C9-1F224E840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6" y="2235200"/>
            <a:ext cx="4370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ea typeface="黑体" charset="-122"/>
              </a:rPr>
              <a:t>Midterm Test</a:t>
            </a:r>
            <a:endParaRPr lang="zh-CN" altLang="en-US" sz="2800" dirty="0">
              <a:solidFill>
                <a:schemeClr val="bg1"/>
              </a:solidFill>
              <a:ea typeface="黑体" charset="-122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D5A781BA-3C0E-E94F-8B6F-1F51253AF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6" y="2825750"/>
            <a:ext cx="4049712" cy="150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66"/>
                </a:solidFill>
                <a:latin typeface="+mn-lt"/>
                <a:ea typeface="黑体" charset="-122"/>
              </a:rPr>
              <a:t>Time</a:t>
            </a:r>
            <a:r>
              <a:rPr lang="zh-CN" altLang="en-US" dirty="0">
                <a:latin typeface="+mn-lt"/>
                <a:ea typeface="黑体" charset="-122"/>
              </a:rPr>
              <a:t>：</a:t>
            </a:r>
            <a:r>
              <a:rPr lang="en-US" altLang="zh-CN" dirty="0">
                <a:latin typeface="+mn-lt"/>
                <a:ea typeface="黑体" charset="-122"/>
              </a:rPr>
              <a:t>April</a:t>
            </a:r>
            <a:r>
              <a:rPr lang="zh-CN" altLang="en-US" dirty="0">
                <a:latin typeface="+mn-lt"/>
                <a:ea typeface="黑体" charset="-122"/>
              </a:rPr>
              <a:t> </a:t>
            </a:r>
            <a:r>
              <a:rPr lang="en-US" altLang="zh-CN" dirty="0">
                <a:latin typeface="+mn-lt"/>
                <a:ea typeface="黑体" charset="-122"/>
              </a:rPr>
              <a:t>21, 2025</a:t>
            </a:r>
            <a:endParaRPr lang="zh-CN" altLang="en-US" dirty="0">
              <a:latin typeface="+mn-lt"/>
              <a:ea typeface="黑体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黑体" charset="-122"/>
              </a:rPr>
              <a:t>     </a:t>
            </a:r>
            <a:r>
              <a:rPr lang="en-US" altLang="zh-CN" dirty="0">
                <a:latin typeface="+mn-lt"/>
                <a:ea typeface="黑体" charset="-122"/>
              </a:rPr>
              <a:t>       10:20</a:t>
            </a:r>
            <a:r>
              <a:rPr lang="zh-CN" altLang="en-US" dirty="0">
                <a:latin typeface="+mn-lt"/>
                <a:ea typeface="黑体" charset="-122"/>
              </a:rPr>
              <a:t>－</a:t>
            </a:r>
            <a:r>
              <a:rPr lang="en-US" altLang="zh-CN" dirty="0">
                <a:latin typeface="+mn-lt"/>
                <a:ea typeface="黑体" charset="-122"/>
              </a:rPr>
              <a:t>12:10</a:t>
            </a:r>
          </a:p>
          <a:p>
            <a:endParaRPr lang="en-US" altLang="zh-CN" sz="800" dirty="0">
              <a:latin typeface="+mn-lt"/>
              <a:ea typeface="黑体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66"/>
                </a:solidFill>
                <a:latin typeface="+mn-lt"/>
                <a:ea typeface="黑体" charset="-122"/>
              </a:rPr>
              <a:t>Place</a:t>
            </a:r>
            <a:r>
              <a:rPr lang="zh-CN" altLang="en-US" dirty="0">
                <a:latin typeface="+mn-lt"/>
                <a:ea typeface="黑体" charset="-122"/>
              </a:rPr>
              <a:t>：一教</a:t>
            </a:r>
            <a:r>
              <a:rPr lang="en-US" altLang="zh-CN" dirty="0">
                <a:latin typeface="+mn-lt"/>
                <a:ea typeface="黑体" charset="-122"/>
              </a:rPr>
              <a:t> 326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4D90517D-3DD6-094F-8D5F-1D6653F3A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5569" y="5538957"/>
            <a:ext cx="3695354" cy="945055"/>
          </a:xfrm>
          <a:prstGeom prst="rect">
            <a:avLst/>
          </a:prstGeom>
          <a:solidFill>
            <a:srgbClr val="FF5050">
              <a:alpha val="50195"/>
            </a:srgbClr>
          </a:solidFill>
          <a:ln w="9525">
            <a:solidFill>
              <a:srgbClr val="FF5050">
                <a:alpha val="50195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endParaRPr lang="zh-CN" altLang="en-US"/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CECA6777-8CB9-1B47-8937-D3D2C316F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897561"/>
            <a:ext cx="3594099" cy="292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charset="-122"/>
                <a:ea typeface="黑体" charset="-122"/>
              </a:rPr>
              <a:t>机器人基本概念</a:t>
            </a:r>
            <a:endParaRPr lang="en-US" altLang="zh-CN" dirty="0">
              <a:latin typeface="黑体" charset="-122"/>
              <a:ea typeface="黑体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charset="-122"/>
                <a:ea typeface="黑体" charset="-122"/>
              </a:rPr>
              <a:t>位姿描述与齐次变换</a:t>
            </a:r>
            <a:endParaRPr lang="en-US" altLang="zh-CN" dirty="0">
              <a:latin typeface="黑体" charset="-122"/>
              <a:ea typeface="黑体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黑体" charset="-122"/>
              </a:rPr>
              <a:t>正运动学</a:t>
            </a:r>
            <a:endParaRPr lang="en-US" altLang="zh-CN" dirty="0">
              <a:ea typeface="黑体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黑体" charset="-122"/>
              </a:rPr>
              <a:t>逆运动学</a:t>
            </a:r>
            <a:endParaRPr lang="en-US" altLang="zh-CN" dirty="0">
              <a:ea typeface="黑体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黑体" charset="-122"/>
              </a:rPr>
              <a:t>速度运动学</a:t>
            </a:r>
            <a:endParaRPr lang="en-US" altLang="zh-CN" dirty="0">
              <a:ea typeface="黑体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黑体" charset="-122"/>
              </a:rPr>
              <a:t>动力学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6EAB1F3D-9067-1D4E-8F29-595DF45A1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538" y="1354755"/>
            <a:ext cx="20748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2600" dirty="0">
                <a:solidFill>
                  <a:srgbClr val="000066"/>
                </a:solidFill>
                <a:latin typeface="黑体" charset="-122"/>
                <a:ea typeface="黑体" charset="-122"/>
              </a:rPr>
              <a:t>考试内容：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4CA51714-40AA-6D48-B891-A6EFFF11A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0" y="4953000"/>
            <a:ext cx="18430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2600" dirty="0">
                <a:solidFill>
                  <a:srgbClr val="000066"/>
                </a:solidFill>
                <a:latin typeface="黑体" charset="-122"/>
                <a:ea typeface="黑体" charset="-122"/>
              </a:rPr>
              <a:t>考试方式</a:t>
            </a:r>
            <a:r>
              <a:rPr lang="zh-CN" altLang="en-US" sz="2600" dirty="0">
                <a:latin typeface="黑体" charset="-122"/>
                <a:ea typeface="黑体" charset="-122"/>
              </a:rPr>
              <a:t>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6DE64D-693A-9644-BB19-1EB2998DA48A}"/>
              </a:ext>
            </a:extLst>
          </p:cNvPr>
          <p:cNvSpPr/>
          <p:nvPr/>
        </p:nvSpPr>
        <p:spPr>
          <a:xfrm>
            <a:off x="5256213" y="5548045"/>
            <a:ext cx="3695354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黑体" charset="-122"/>
                <a:ea typeface="黑体" charset="-122"/>
              </a:rPr>
              <a:t>半开卷</a:t>
            </a:r>
            <a:r>
              <a:rPr kumimoji="1" lang="en-US" altLang="zh-CN" sz="2400" b="1" dirty="0">
                <a:latin typeface="黑体" charset="-122"/>
                <a:ea typeface="黑体" charset="-122"/>
              </a:rPr>
              <a:t>—</a:t>
            </a:r>
            <a:r>
              <a:rPr kumimoji="1" lang="zh-CN" altLang="en-US" sz="2400" b="1" dirty="0">
                <a:latin typeface="黑体" charset="-122"/>
                <a:ea typeface="黑体" charset="-122"/>
              </a:rPr>
              <a:t>可看指定教材</a:t>
            </a:r>
            <a:endParaRPr kumimoji="1" lang="en-US" altLang="zh-CN" sz="2400" b="1" dirty="0">
              <a:latin typeface="黑体" charset="-122"/>
              <a:ea typeface="黑体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黑体" charset="-122"/>
                <a:ea typeface="黑体" charset="-122"/>
              </a:rPr>
              <a:t>5</a:t>
            </a:r>
            <a:r>
              <a:rPr kumimoji="1" lang="zh-CN" altLang="en-US" sz="2400" b="1" dirty="0">
                <a:latin typeface="黑体" charset="-122"/>
                <a:ea typeface="黑体" charset="-122"/>
              </a:rPr>
              <a:t>页内的</a:t>
            </a:r>
            <a:r>
              <a:rPr kumimoji="1" lang="en-US" altLang="zh-CN" sz="2400" b="1" dirty="0">
                <a:latin typeface="黑体" charset="-122"/>
                <a:ea typeface="黑体" charset="-122"/>
              </a:rPr>
              <a:t>A4</a:t>
            </a:r>
            <a:r>
              <a:rPr kumimoji="1" lang="zh-CN" altLang="en-US" sz="2400" b="1" dirty="0">
                <a:latin typeface="黑体" charset="-122"/>
                <a:ea typeface="黑体" charset="-122"/>
              </a:rPr>
              <a:t>纸笔记</a:t>
            </a:r>
            <a:endParaRPr kumimoji="1" lang="en-US" altLang="zh-CN" sz="2400" b="1" dirty="0"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491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E1F09-85C9-D143-ACD0-7D03A1948C55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15770A-E612-7B4F-9772-F7581BEB5234}"/>
              </a:ext>
            </a:extLst>
          </p:cNvPr>
          <p:cNvSpPr/>
          <p:nvPr/>
        </p:nvSpPr>
        <p:spPr>
          <a:xfrm>
            <a:off x="152400" y="1143000"/>
            <a:ext cx="86868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zh-CN" sz="2700" b="1" kern="0" dirty="0">
                <a:solidFill>
                  <a:srgbClr val="C00000"/>
                </a:solidFill>
                <a:ea typeface="SimHei" charset="-122"/>
                <a:cs typeface="SimHei" charset="-122"/>
              </a:rPr>
              <a:t>Planar Elbow Manipulator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FA996DE-2461-D344-99C9-80B6BE4027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ＭＳ Ｐゴシック" charset="-128"/>
              </a:rPr>
              <a:t>Some Common Configurations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981D38-D004-A943-9BAA-D677AAB2D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1634502"/>
            <a:ext cx="3526857" cy="29646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0EC5E3-08CD-994F-BE54-6CB9CC92E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07" y="2286000"/>
            <a:ext cx="6028893" cy="649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12D3AC-D91E-1048-818A-84C8425EE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4409"/>
            <a:ext cx="2474686" cy="18435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3D60C1-C20D-1447-A94F-C6B6197CED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5"/>
          <a:stretch/>
        </p:blipFill>
        <p:spPr>
          <a:xfrm>
            <a:off x="2474687" y="4292822"/>
            <a:ext cx="3011715" cy="25434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30DF86-DFC2-A542-848E-07C40022C1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70" y="5085663"/>
            <a:ext cx="3725658" cy="59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400" dirty="0"/>
          </a:p>
        </p:txBody>
      </p:sp>
      <p:sp>
        <p:nvSpPr>
          <p:cNvPr id="8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lvl="1" eaLnBrk="1" hangingPunct="1">
              <a:tabLst>
                <a:tab pos="4089400" algn="l"/>
              </a:tabLst>
            </a:pPr>
            <a:r>
              <a:rPr lang="en-US" altLang="zh-CN" sz="4000" b="1" dirty="0">
                <a:solidFill>
                  <a:schemeClr val="tx1"/>
                </a:solidFill>
                <a:ea typeface="黑体" pitchFamily="49" charset="-122"/>
              </a:rPr>
              <a:t>Robots</a:t>
            </a:r>
            <a:r>
              <a:rPr lang="zh-CN" altLang="en-US" sz="40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4000" b="1" dirty="0">
                <a:solidFill>
                  <a:schemeClr val="tx1"/>
                </a:solidFill>
                <a:ea typeface="黑体" pitchFamily="49" charset="-122"/>
              </a:rPr>
              <a:t>with</a:t>
            </a:r>
            <a:r>
              <a:rPr lang="zh-CN" altLang="en-US" sz="40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4000" b="1">
                <a:solidFill>
                  <a:schemeClr val="tx1"/>
                </a:solidFill>
                <a:ea typeface="黑体" pitchFamily="49" charset="-122"/>
              </a:rPr>
              <a:t>parallelogram structure</a:t>
            </a:r>
            <a:endParaRPr lang="en-US" altLang="zh-CN" sz="4000" b="1" dirty="0">
              <a:ea typeface="ＭＳ Ｐゴシック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8460"/>
            <a:ext cx="8013700" cy="25431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AA3105A-5AE0-FD49-AC9B-1753FE0C2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00" y="3746467"/>
            <a:ext cx="6762700" cy="67361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656BFC9-E109-4C4C-B0D5-18108C83D567}"/>
              </a:ext>
            </a:extLst>
          </p:cNvPr>
          <p:cNvSpPr txBox="1"/>
          <p:nvPr/>
        </p:nvSpPr>
        <p:spPr>
          <a:xfrm>
            <a:off x="381000" y="3879757"/>
            <a:ext cx="7811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600" algn="r"/>
            <a:r>
              <a:rPr kumimoji="1" lang="en-US" altLang="zh-CN" sz="2000" b="1" dirty="0"/>
              <a:t>D</a:t>
            </a:r>
            <a:r>
              <a:rPr kumimoji="1" lang="en-US" altLang="zh-CN" sz="2000" dirty="0"/>
              <a:t>(</a:t>
            </a:r>
            <a:r>
              <a:rPr kumimoji="1" lang="en-US" altLang="zh-CN" sz="2000" b="1" dirty="0"/>
              <a:t>q</a:t>
            </a:r>
            <a:r>
              <a:rPr kumimoji="1" lang="en-US" altLang="zh-CN" sz="2000" dirty="0"/>
              <a:t>)</a:t>
            </a:r>
            <a:endParaRPr kumimoji="1" lang="zh-CN" altLang="en-US" sz="20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671C5B9-5844-B145-8E1D-E6DC9FAF3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584667"/>
            <a:ext cx="5029200" cy="528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6FACA70-ADA6-7540-9FBC-1E6B3B58C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651467"/>
            <a:ext cx="6096000" cy="249515"/>
          </a:xfrm>
          <a:prstGeom prst="rect">
            <a:avLst/>
          </a:prstGeom>
        </p:spPr>
      </p:pic>
      <p:sp>
        <p:nvSpPr>
          <p:cNvPr id="29" name="下箭头 28">
            <a:extLst>
              <a:ext uri="{FF2B5EF4-FFF2-40B4-BE49-F238E27FC236}">
                <a16:creationId xmlns:a16="http://schemas.microsoft.com/office/drawing/2014/main" id="{14D79F6A-0ABA-6E48-9D23-9B9A699DEC53}"/>
              </a:ext>
            </a:extLst>
          </p:cNvPr>
          <p:cNvSpPr/>
          <p:nvPr/>
        </p:nvSpPr>
        <p:spPr>
          <a:xfrm>
            <a:off x="4000500" y="5194267"/>
            <a:ext cx="342899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25">
            <a:extLst>
              <a:ext uri="{FF2B5EF4-FFF2-40B4-BE49-F238E27FC236}">
                <a16:creationId xmlns:a16="http://schemas.microsoft.com/office/drawing/2014/main" id="{5418AC9A-8A17-EC10-5D8B-C3E80AA1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02" y="5911119"/>
            <a:ext cx="2236893" cy="90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1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lvl="1" eaLnBrk="1" hangingPunct="1"/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Properties</a:t>
            </a:r>
            <a:r>
              <a:rPr lang="zh-CN" altLang="en-US" sz="43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of Dynamic Equations</a:t>
            </a:r>
            <a:endParaRPr lang="en-US" altLang="zh-CN" sz="4300" b="1" dirty="0">
              <a:ea typeface="ＭＳ Ｐゴシック" charset="-128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457200" y="1214120"/>
            <a:ext cx="298992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l"/>
            </a:pPr>
            <a:r>
              <a:rPr lang="en-US" altLang="zh-CN" sz="2500" b="1" dirty="0">
                <a:solidFill>
                  <a:srgbClr val="C00000"/>
                </a:solidFill>
              </a:rPr>
              <a:t>Skew Symmetry</a:t>
            </a:r>
            <a:endParaRPr lang="en-US" altLang="zh-CN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636566" y="1730859"/>
                <a:ext cx="48552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charset="0"/>
                        </a:rPr>
                        <m:t>𝑫</m:t>
                      </m:r>
                      <m:d>
                        <m:dPr>
                          <m:ctrlP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400" b="1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400" b="1" i="1" smtClean="0">
                          <a:latin typeface="Cambria Math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𝒒</m:t>
                          </m:r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1" i="1">
                                  <a:latin typeface="Cambria Math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400" b="1" i="1" smtClean="0">
                          <a:latin typeface="Cambria Math" charset="0"/>
                        </a:rPr>
                        <m:t>𝒈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𝒒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𝝉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66" y="1730859"/>
                <a:ext cx="485529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895600" y="2183903"/>
                <a:ext cx="4602772" cy="1016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charset="0"/>
                        </a:rPr>
                        <m:t>𝑐</m:t>
                      </m:r>
                      <m:r>
                        <a:rPr kumimoji="1" lang="en-US" altLang="zh-CN" sz="2200" b="0" i="1" baseline="-25000" smtClean="0">
                          <a:latin typeface="Cambria Math" charset="0"/>
                        </a:rPr>
                        <m:t>𝑘𝑗</m:t>
                      </m:r>
                      <m:r>
                        <a:rPr kumimoji="1" lang="en-US" altLang="zh-CN" sz="2200" b="0" i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2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2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}"/>
                              <m:ctrlPr>
                                <a:rPr kumimoji="1" lang="mr-IN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2200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22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  <m:r>
                                    <a:rPr kumimoji="1" lang="en-US" altLang="zh-CN" sz="2200" b="0" i="1" baseline="-25000" smtClean="0">
                                      <a:latin typeface="Cambria Math" charset="0"/>
                                    </a:rPr>
                                    <m:t>𝑘𝑗</m:t>
                                  </m:r>
                                </m:num>
                                <m:den>
                                  <m:r>
                                    <a:rPr kumimoji="1" lang="mr-IN" altLang="zh-CN" sz="2200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22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  <m:r>
                                    <a:rPr kumimoji="1" lang="en-US" altLang="zh-CN" sz="2200" b="0" i="1" baseline="-25000" smtClean="0">
                                      <a:latin typeface="Cambria Math" charset="0"/>
                                    </a:rPr>
                                    <m:t>𝑖</m:t>
                                  </m:r>
                                </m:den>
                              </m:f>
                              <m:r>
                                <a:rPr kumimoji="1" lang="en-US" altLang="zh-CN" sz="22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2200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2200" i="1">
                                      <a:latin typeface="Cambria Math" charset="0"/>
                                    </a:rPr>
                                    <m:t>𝑑</m:t>
                                  </m:r>
                                  <m:r>
                                    <a:rPr kumimoji="1" lang="en-US" altLang="zh-CN" sz="2200" i="1" baseline="-2500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200" b="0" i="1" baseline="-25000" smtClean="0">
                                      <a:latin typeface="Cambria Math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kumimoji="1" lang="mr-IN" altLang="zh-CN" sz="2200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2200" i="1">
                                      <a:latin typeface="Cambria Math" charset="0"/>
                                    </a:rPr>
                                    <m:t>𝑞</m:t>
                                  </m:r>
                                  <m:r>
                                    <a:rPr kumimoji="1" lang="en-US" altLang="zh-CN" sz="2200" b="0" i="1" baseline="-25000" smtClean="0">
                                      <a:latin typeface="Cambria Math" charset="0"/>
                                    </a:rPr>
                                    <m:t>𝑗</m:t>
                                  </m:r>
                                </m:den>
                              </m:f>
                              <m:r>
                                <a:rPr kumimoji="1" lang="en-US" altLang="zh-CN" sz="22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mr-IN" altLang="zh-CN" sz="2200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2200" i="1">
                                      <a:latin typeface="Cambria Math" charset="0"/>
                                    </a:rPr>
                                    <m:t>𝑑</m:t>
                                  </m:r>
                                  <m:r>
                                    <a:rPr kumimoji="1" lang="en-US" altLang="zh-CN" sz="2200" b="0" i="1" baseline="-25000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200" i="1" baseline="-25000">
                                      <a:latin typeface="Cambria Math" charset="0"/>
                                    </a:rPr>
                                    <m:t>𝑗</m:t>
                                  </m:r>
                                </m:num>
                                <m:den>
                                  <m:r>
                                    <a:rPr kumimoji="1" lang="mr-IN" altLang="zh-CN" sz="2200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2200" i="1">
                                      <a:latin typeface="Cambria Math" charset="0"/>
                                    </a:rPr>
                                    <m:t>𝑞</m:t>
                                  </m:r>
                                  <m:r>
                                    <a:rPr kumimoji="1" lang="en-US" altLang="zh-CN" sz="2200" b="0" i="1" baseline="-25000" smtClean="0">
                                      <a:latin typeface="Cambria Math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acc>
                        <m:accPr>
                          <m:chr m:val="̇"/>
                          <m:ctrlPr>
                            <a:rPr kumimoji="1" lang="en-US" altLang="zh-C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200" b="0" i="1">
                              <a:latin typeface="Cambria Math" charset="0"/>
                            </a:rPr>
                            <m:t>𝑞</m:t>
                          </m:r>
                        </m:e>
                      </m:acc>
                      <m:r>
                        <a:rPr kumimoji="1" lang="en-US" altLang="zh-CN" sz="2200" b="0" i="1" baseline="-25000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zh-CN" altLang="en-US" sz="2200" baseline="-250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183903"/>
                <a:ext cx="4602772" cy="10164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73074" y="2476707"/>
                <a:ext cx="6030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charset="0"/>
                        </a:rPr>
                        <m:t>𝑑</m:t>
                      </m:r>
                      <m:r>
                        <a:rPr kumimoji="1" lang="en-US" altLang="zh-CN" sz="2200" i="1" baseline="-25000">
                          <a:latin typeface="Cambria Math" charset="0"/>
                        </a:rPr>
                        <m:t>𝑘𝑗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074" y="2476707"/>
                <a:ext cx="603050" cy="430887"/>
              </a:xfrm>
              <a:prstGeom prst="rect">
                <a:avLst/>
              </a:prstGeom>
              <a:blipFill rotWithShape="0">
                <a:blip r:embed="rId5"/>
                <a:stretch>
                  <a:fillRect b="-19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9600" y="3139804"/>
                <a:ext cx="8458200" cy="44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2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𝑵</m:t>
                    </m:r>
                    <m:d>
                      <m:dPr>
                        <m:ctrlPr>
                          <a:rPr kumimoji="1" lang="en-US" altLang="zh-CN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2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𝒒</m:t>
                        </m:r>
                        <m:r>
                          <a:rPr kumimoji="1" lang="en-US" altLang="zh-CN" sz="22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kumimoji="1" lang="en-US" altLang="zh-CN" sz="2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2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𝒒</m:t>
                            </m:r>
                          </m:e>
                        </m:acc>
                      </m:e>
                    </m:d>
                    <m:r>
                      <a:rPr kumimoji="1" lang="en-US" altLang="zh-CN" sz="22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acc>
                      <m:accPr>
                        <m:chr m:val="̇"/>
                        <m:ctrlPr>
                          <a:rPr kumimoji="1" lang="en-US" altLang="zh-CN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kumimoji="1" lang="en-US" altLang="zh-CN" sz="22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e>
                    </m:acc>
                    <m:d>
                      <m:dPr>
                        <m:ctrlPr>
                          <a:rPr kumimoji="1" lang="en-US" altLang="zh-CN" sz="2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22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𝒒</m:t>
                        </m:r>
                      </m:e>
                    </m:d>
                    <m:r>
                      <a:rPr kumimoji="1" lang="en-US" altLang="zh-CN" sz="2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2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  <m:r>
                      <a:rPr kumimoji="1" lang="en-US" altLang="zh-CN" sz="2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𝑪</m:t>
                    </m:r>
                    <m:r>
                      <a:rPr kumimoji="1" lang="en-US" altLang="zh-CN" sz="2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CN" sz="2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𝒒</m:t>
                    </m:r>
                    <m:r>
                      <a:rPr kumimoji="1" lang="en-US" altLang="zh-CN" sz="2200" b="1" i="1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kumimoji="1" lang="en-US" altLang="zh-CN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2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𝒒</m:t>
                        </m:r>
                      </m:e>
                    </m:acc>
                    <m:r>
                      <a:rPr kumimoji="1" lang="en-US" altLang="zh-CN" sz="22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kumimoji="1" lang="en-US" altLang="zh-CN" sz="2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 </a:t>
                </a:r>
                <a:r>
                  <a:rPr kumimoji="1" lang="en-US" altLang="zh-CN" sz="2200" b="1" dirty="0">
                    <a:solidFill>
                      <a:srgbClr val="C00000"/>
                    </a:solidFill>
                    <a:latin typeface="+mn-lt"/>
                    <a:ea typeface="SimHei" charset="-122"/>
                    <a:cs typeface="SimHei" charset="-122"/>
                  </a:rPr>
                  <a:t>is skew symmetric, that is </a:t>
                </a:r>
                <a:r>
                  <a:rPr kumimoji="1" lang="en-US" altLang="zh-CN" sz="2200" b="1" dirty="0">
                    <a:solidFill>
                      <a:srgbClr val="C00000"/>
                    </a:solidFill>
                    <a:latin typeface="SimHei" charset="-122"/>
                    <a:ea typeface="SimHei" charset="-122"/>
                    <a:cs typeface="SimHei" charset="-122"/>
                  </a:rPr>
                  <a:t>:</a:t>
                </a:r>
                <a14:m>
                  <m:oMath xmlns:m="http://schemas.openxmlformats.org/officeDocument/2006/math">
                    <m:r>
                      <a:rPr kumimoji="1" lang="en-US" altLang="zh-CN" sz="22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  <m:r>
                      <a:rPr kumimoji="1" lang="en-US" altLang="zh-CN" sz="2200" i="1" baseline="-25000">
                        <a:solidFill>
                          <a:srgbClr val="C00000"/>
                        </a:solidFill>
                        <a:latin typeface="Cambria Math" charset="0"/>
                      </a:rPr>
                      <m:t>𝑗</m:t>
                    </m:r>
                    <m:r>
                      <a:rPr kumimoji="1" lang="en-US" altLang="zh-CN" sz="2200" b="0" i="1" baseline="-25000" smtClean="0">
                        <a:solidFill>
                          <a:srgbClr val="C00000"/>
                        </a:solidFill>
                        <a:latin typeface="Cambria Math" charset="0"/>
                      </a:rPr>
                      <m:t>𝑘</m:t>
                    </m:r>
                    <m:r>
                      <a:rPr kumimoji="1" lang="en-US" altLang="zh-CN" sz="22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=−</m:t>
                    </m:r>
                    <m:r>
                      <a:rPr kumimoji="1" lang="en-US" altLang="zh-CN" sz="2200" i="1">
                        <a:solidFill>
                          <a:srgbClr val="C00000"/>
                        </a:solidFill>
                        <a:latin typeface="Cambria Math" charset="0"/>
                      </a:rPr>
                      <m:t>𝑛</m:t>
                    </m:r>
                    <m:r>
                      <a:rPr kumimoji="1" lang="en-US" altLang="zh-CN" sz="2200" i="1" baseline="-25000">
                        <a:solidFill>
                          <a:srgbClr val="C00000"/>
                        </a:solidFill>
                        <a:latin typeface="Cambria Math" charset="0"/>
                      </a:rPr>
                      <m:t>𝑘</m:t>
                    </m:r>
                    <m:r>
                      <a:rPr kumimoji="1" lang="en-US" altLang="zh-CN" sz="2200" b="0" i="1" baseline="-25000" smtClean="0">
                        <a:solidFill>
                          <a:srgbClr val="C00000"/>
                        </a:solidFill>
                        <a:latin typeface="Cambria Math" charset="0"/>
                      </a:rPr>
                      <m:t>𝑗</m:t>
                    </m:r>
                  </m:oMath>
                </a14:m>
                <a:endParaRPr lang="zh-CN" alt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139804"/>
                <a:ext cx="8458200" cy="441596"/>
              </a:xfrm>
              <a:prstGeom prst="rect">
                <a:avLst/>
              </a:prstGeom>
              <a:blipFill>
                <a:blip r:embed="rId6"/>
                <a:stretch>
                  <a:fillRect l="-150" t="-13889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6">
            <a:extLst>
              <a:ext uri="{FF2B5EF4-FFF2-40B4-BE49-F238E27FC236}">
                <a16:creationId xmlns:a16="http://schemas.microsoft.com/office/drawing/2014/main" id="{56005066-332A-BE4D-BE3D-C54F5A128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33800"/>
            <a:ext cx="192071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l"/>
            </a:pPr>
            <a:r>
              <a:rPr lang="en-US" altLang="zh-CN" sz="2500" b="1" dirty="0">
                <a:solidFill>
                  <a:srgbClr val="C00000"/>
                </a:solidFill>
              </a:rPr>
              <a:t>Passivity</a:t>
            </a:r>
            <a:endParaRPr lang="en-US" altLang="zh-CN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CD27AD-AC91-E64F-8F7F-CB18D9ADF8EE}"/>
                  </a:ext>
                </a:extLst>
              </p:cNvPr>
              <p:cNvSpPr/>
              <p:nvPr/>
            </p:nvSpPr>
            <p:spPr>
              <a:xfrm>
                <a:off x="5105400" y="4133865"/>
                <a:ext cx="4038600" cy="819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is-IS" altLang="zh-CN" sz="210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1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100" b="0" i="1" smtClean="0">
                              <a:solidFill>
                                <a:srgbClr val="3333FF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altLang="zh-CN" sz="210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is-IS" altLang="zh-CN" sz="210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100" b="0" i="1" smtClean="0">
                                      <a:solidFill>
                                        <a:srgbClr val="3333FF"/>
                                      </a:solidFill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100" b="0" i="0" smtClean="0">
                                  <a:solidFill>
                                    <a:srgbClr val="3333FF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21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1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100" i="1">
                              <a:solidFill>
                                <a:srgbClr val="3333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d>
                            <m:dPr>
                              <m:ctrlPr>
                                <a:rPr kumimoji="1" lang="en-US" altLang="zh-CN" sz="21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1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100" b="0" i="0" smtClean="0">
                              <a:solidFill>
                                <a:srgbClr val="3333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d</m:t>
                          </m:r>
                          <m:r>
                            <a:rPr kumimoji="1" lang="en-US" altLang="zh-CN" sz="21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nary>
                      <m:r>
                        <a:rPr kumimoji="1" lang="is-IS" altLang="zh-CN" sz="2100" i="1" smtClean="0">
                          <a:solidFill>
                            <a:srgbClr val="3333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kumimoji="1" lang="en-US" altLang="zh-CN" sz="2100" b="0" i="0" smtClean="0">
                          <a:solidFill>
                            <a:srgbClr val="3333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l-GR" altLang="zh-CN" sz="2100" b="0" i="1" smtClean="0">
                          <a:solidFill>
                            <a:srgbClr val="3333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kumimoji="1" lang="en-US" altLang="zh-CN" sz="2100" b="0" i="1" smtClean="0">
                          <a:solidFill>
                            <a:srgbClr val="3333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kumimoji="1" lang="en-US" altLang="zh-CN" sz="2100" i="1">
                          <a:solidFill>
                            <a:srgbClr val="3333FF"/>
                          </a:solidFill>
                          <a:latin typeface="Cambria Math" charset="0"/>
                        </a:rPr>
                        <m:t>∀</m:t>
                      </m:r>
                      <m:r>
                        <a:rPr kumimoji="1" lang="en-US" altLang="zh-CN" sz="2100" b="0" i="1" smtClean="0">
                          <a:solidFill>
                            <a:srgbClr val="3333FF"/>
                          </a:solidFill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100" b="0" i="1" smtClean="0">
                          <a:solidFill>
                            <a:srgbClr val="3333FF"/>
                          </a:solidFill>
                          <a:latin typeface="Cambria Math" charset="0"/>
                        </a:rPr>
                        <m:t>𝑇</m:t>
                      </m:r>
                      <m:r>
                        <a:rPr kumimoji="1" lang="mr-IN" altLang="zh-CN" sz="2100" b="0" i="1" smtClean="0">
                          <a:solidFill>
                            <a:srgbClr val="3333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kumimoji="1" lang="en-US" altLang="zh-CN" sz="2100" b="0" i="1" smtClean="0">
                          <a:solidFill>
                            <a:srgbClr val="3333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zh-CN" altLang="en-US" sz="2100" i="1" baseline="-250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CD27AD-AC91-E64F-8F7F-CB18D9ADF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133865"/>
                <a:ext cx="4038600" cy="819135"/>
              </a:xfrm>
              <a:prstGeom prst="rect">
                <a:avLst/>
              </a:prstGeom>
              <a:blipFill>
                <a:blip r:embed="rId7"/>
                <a:stretch>
                  <a:fillRect l="-20440" t="-153030" b="-2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B5CB625-918E-5E41-9E1B-FE87D2FEDD90}"/>
                  </a:ext>
                </a:extLst>
              </p:cNvPr>
              <p:cNvSpPr/>
              <p:nvPr/>
            </p:nvSpPr>
            <p:spPr>
              <a:xfrm>
                <a:off x="457200" y="4307313"/>
                <a:ext cx="4955908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dirty="0">
                    <a:latin typeface="+mn-lt"/>
                    <a:ea typeface="SimHei" charset="-122"/>
                    <a:cs typeface="SimHei" charset="-122"/>
                  </a:rPr>
                  <a:t>There exists a constant </a:t>
                </a:r>
                <a14:m>
                  <m:oMath xmlns:m="http://schemas.openxmlformats.org/officeDocument/2006/math">
                    <m:r>
                      <a:rPr lang="zh-CN" altLang="en-US" sz="2100" b="0" i="1" smtClean="0">
                        <a:solidFill>
                          <a:srgbClr val="3333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zh-CN" altLang="en-US" sz="2100" b="0" i="1" smtClean="0">
                        <a:solidFill>
                          <a:srgbClr val="3333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≥0</m:t>
                    </m:r>
                  </m:oMath>
                </a14:m>
                <a:r>
                  <a:rPr lang="en-US" altLang="zh-CN" sz="2100" dirty="0">
                    <a:latin typeface="+mj-lt"/>
                    <a:ea typeface="SimHei" charset="-122"/>
                    <a:cs typeface="SimHei" charset="-122"/>
                  </a:rPr>
                  <a:t>, such that</a:t>
                </a:r>
                <a:endParaRPr lang="zh-CN" altLang="en-US" sz="2100" dirty="0">
                  <a:latin typeface="+mj-lt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B5CB625-918E-5E41-9E1B-FE87D2FED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07313"/>
                <a:ext cx="4955908" cy="415498"/>
              </a:xfrm>
              <a:prstGeom prst="rect">
                <a:avLst/>
              </a:prstGeom>
              <a:blipFill>
                <a:blip r:embed="rId8"/>
                <a:stretch>
                  <a:fillRect l="-1535" t="-9091" r="-512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6167C89-CA67-6B47-8979-2A17F0C4F962}"/>
                  </a:ext>
                </a:extLst>
              </p:cNvPr>
              <p:cNvSpPr/>
              <p:nvPr/>
            </p:nvSpPr>
            <p:spPr>
              <a:xfrm>
                <a:off x="457201" y="4800600"/>
                <a:ext cx="8534399" cy="1921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14325" indent="-314325" algn="just">
                  <a:lnSpc>
                    <a:spcPct val="140000"/>
                  </a:lnSpc>
                </a:pPr>
                <a:r>
                  <a:rPr lang="is-IS" altLang="zh-CN" sz="2000" dirty="0">
                    <a:latin typeface="+mj-lt"/>
                    <a:ea typeface="SimHei" charset="-122"/>
                    <a:cs typeface="SimHei" charset="-122"/>
                  </a:rPr>
                  <a:t>1. The</a:t>
                </a:r>
                <a:r>
                  <a:rPr lang="zh-CN" altLang="en-US" sz="2000" dirty="0">
                    <a:latin typeface="+mj-lt"/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000" dirty="0">
                    <a:latin typeface="+mj-lt"/>
                    <a:ea typeface="SimHei" charset="-122"/>
                    <a:cs typeface="SimHei" charset="-122"/>
                  </a:rPr>
                  <a:t>term</a:t>
                </a:r>
                <a:r>
                  <a:rPr lang="zh-CN" altLang="en-US" sz="2000" dirty="0">
                    <a:latin typeface="+mj-lt"/>
                    <a:ea typeface="SimHei" charset="-122"/>
                    <a:cs typeface="Sim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s-IS" altLang="zh-CN" sz="20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is-IS" altLang="zh-CN" sz="20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SimHei" charset="-122"/>
                                <a:cs typeface="SimHei" charset="-122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  <m:t>T</m:t>
                        </m:r>
                      </m:sup>
                    </m:sSup>
                    <m:r>
                      <a:rPr lang="en-US" altLang="zh-CN" sz="2000" b="0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𝜏</m:t>
                    </m:r>
                  </m:oMath>
                </a14:m>
                <a:r>
                  <a:rPr lang="en-US" altLang="zh-CN" sz="2000" dirty="0">
                    <a:solidFill>
                      <a:srgbClr val="3333FF"/>
                    </a:solidFill>
                    <a:latin typeface="+mj-lt"/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000" dirty="0">
                    <a:latin typeface="+mj-lt"/>
                    <a:ea typeface="SimHei" charset="-122"/>
                    <a:cs typeface="SimHei" charset="-122"/>
                  </a:rPr>
                  <a:t>has units of power. Thus,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kumimoji="1" lang="is-IS" altLang="zh-CN" sz="20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0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sz="20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kumimoji="1" lang="is-IS" altLang="zh-CN" sz="20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kumimoji="1" lang="is-IS" altLang="zh-CN" sz="20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00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sz="20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kumimoji="1" lang="en-US" altLang="zh-CN" sz="200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d</m:t>
                        </m:r>
                        <m:r>
                          <a:rPr kumimoji="1" lang="en-US" altLang="zh-CN" sz="20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US" altLang="zh-CN" sz="2000" dirty="0">
                    <a:latin typeface="+mj-lt"/>
                    <a:ea typeface="SimHei" charset="-122"/>
                    <a:cs typeface="SimHei" charset="-122"/>
                  </a:rPr>
                  <a:t> is the energy produced by the system over the time interval 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+mj-lt"/>
                    <a:ea typeface="SimHei" charset="-122"/>
                    <a:cs typeface="SimHei" charset="-122"/>
                  </a:rPr>
                  <a:t>[ 0, </a:t>
                </a:r>
                <a:r>
                  <a:rPr lang="en-US" altLang="zh-CN" sz="2000" i="1" dirty="0">
                    <a:solidFill>
                      <a:srgbClr val="3333FF"/>
                    </a:solidFill>
                    <a:latin typeface="+mj-lt"/>
                    <a:ea typeface="SimHei" charset="-122"/>
                    <a:cs typeface="SimHei" charset="-122"/>
                  </a:rPr>
                  <a:t>T 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+mj-lt"/>
                    <a:ea typeface="SimHei" charset="-122"/>
                    <a:cs typeface="SimHei" charset="-122"/>
                  </a:rPr>
                  <a:t>]</a:t>
                </a:r>
                <a:r>
                  <a:rPr lang="en-US" altLang="zh-CN" sz="2000" dirty="0">
                    <a:latin typeface="+mj-lt"/>
                    <a:ea typeface="SimHei" charset="-122"/>
                    <a:cs typeface="SimHei" charset="-122"/>
                  </a:rPr>
                  <a:t>.</a:t>
                </a:r>
              </a:p>
              <a:p>
                <a:pPr marL="314325" indent="-314325">
                  <a:lnSpc>
                    <a:spcPct val="140000"/>
                  </a:lnSpc>
                </a:pPr>
                <a:r>
                  <a:rPr lang="en" altLang="zh-CN" sz="2000" dirty="0">
                    <a:latin typeface="+mj-lt"/>
                  </a:rPr>
                  <a:t>2. Passivity means that the amount of energy dissipated by the system has a lower bound given by </a:t>
                </a:r>
                <a14:m>
                  <m:oMath xmlns:m="http://schemas.openxmlformats.org/officeDocument/2006/math">
                    <m:r>
                      <a:rPr kumimoji="1" lang="en-US" altLang="zh-CN" sz="200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l-GR" altLang="zh-CN" sz="20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altLang="zh-CN" sz="2000" dirty="0">
                    <a:latin typeface="+mj-lt"/>
                    <a:ea typeface="SimHei" charset="-122"/>
                    <a:cs typeface="SimHei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6167C89-CA67-6B47-8979-2A17F0C4F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4800600"/>
                <a:ext cx="8534399" cy="1921103"/>
              </a:xfrm>
              <a:prstGeom prst="rect">
                <a:avLst/>
              </a:prstGeom>
              <a:blipFill>
                <a:blip r:embed="rId9"/>
                <a:stretch>
                  <a:fillRect l="-744" t="-23026" r="-744" b="-4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52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7" grpId="0"/>
      <p:bldP spid="8" grpId="0"/>
      <p:bldP spid="13" grpId="0"/>
      <p:bldP spid="14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lvl="1" eaLnBrk="1" hangingPunct="1"/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Properties</a:t>
            </a:r>
            <a:r>
              <a:rPr lang="zh-CN" altLang="en-US" sz="43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of Dynamic Equations</a:t>
            </a:r>
            <a:endParaRPr lang="en-US" altLang="zh-CN" sz="4300" b="1" dirty="0">
              <a:ea typeface="ＭＳ Ｐゴシック" charset="-128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457200" y="1238117"/>
            <a:ext cx="438293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l"/>
            </a:pPr>
            <a:r>
              <a:rPr lang="en-US" altLang="zh-CN" sz="2500" b="1" dirty="0">
                <a:solidFill>
                  <a:srgbClr val="C00000"/>
                </a:solidFill>
                <a:latin typeface="+mj-lt"/>
                <a:ea typeface="SimHei" charset="-122"/>
                <a:cs typeface="SimHei" charset="-122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Bounds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of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Inertial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Matrix</a:t>
            </a:r>
            <a:endParaRPr lang="en-US" altLang="zh-CN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52400" y="1676400"/>
                <a:ext cx="8839200" cy="1481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zh-CN" altLang="en-US" sz="2100" dirty="0">
                    <a:latin typeface="+mj-lt"/>
                    <a:ea typeface="SimHei" charset="-122"/>
                    <a:cs typeface="SimHei" charset="-122"/>
                  </a:rPr>
                  <a:t>       </a:t>
                </a:r>
                <a:r>
                  <a:rPr lang="en-US" altLang="zh-CN" sz="2100" dirty="0">
                    <a:latin typeface="+mj-lt"/>
                    <a:ea typeface="SimHei" charset="-122"/>
                    <a:cs typeface="SimHei" charset="-122"/>
                  </a:rPr>
                  <a:t>O</a:t>
                </a:r>
                <a:r>
                  <a:rPr lang="en" altLang="zh-CN" sz="2100" dirty="0">
                    <a:latin typeface="+mj-lt"/>
                    <a:ea typeface="SimHei" charset="-122"/>
                    <a:cs typeface="SimHei" charset="-122"/>
                  </a:rPr>
                  <a:t>ne can find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mr-IN" altLang="zh-CN" sz="2100" i="1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λ</m:t>
                    </m:r>
                    <m:r>
                      <a:rPr lang="en-US" altLang="zh-CN" sz="2100" i="1" baseline="-25000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𝑚</m:t>
                    </m:r>
                  </m:oMath>
                </a14:m>
                <a:r>
                  <a:rPr lang="en" altLang="zh-CN" sz="2100" dirty="0">
                    <a:latin typeface="+mj-lt"/>
                    <a:ea typeface="SimHei" charset="-122"/>
                    <a:cs typeface="SimHei" charset="-122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mr-IN" altLang="zh-CN" sz="2100" i="1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λ</m:t>
                    </m:r>
                    <m:r>
                      <a:rPr lang="en-US" altLang="zh-CN" sz="2100" i="1" baseline="-25000"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𝑀</m:t>
                    </m:r>
                  </m:oMath>
                </a14:m>
                <a:r>
                  <a:rPr lang="en" altLang="zh-CN" sz="2100" dirty="0">
                    <a:latin typeface="+mj-lt"/>
                    <a:ea typeface="SimHei" charset="-122"/>
                    <a:cs typeface="SimHei" charset="-122"/>
                  </a:rPr>
                  <a:t> that provide uniform (independent of </a:t>
                </a:r>
                <a14:m>
                  <m:oMath xmlns:m="http://schemas.openxmlformats.org/officeDocument/2006/math">
                    <m:r>
                      <a:rPr kumimoji="1" lang="en-US" altLang="zh-CN" sz="21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𝑞</m:t>
                    </m:r>
                  </m:oMath>
                </a14:m>
                <a:r>
                  <a:rPr lang="en" altLang="zh-CN" sz="2100" dirty="0">
                    <a:latin typeface="+mj-lt"/>
                    <a:ea typeface="SimHei" charset="-122"/>
                    <a:cs typeface="SimHei" charset="-122"/>
                  </a:rPr>
                  <a:t>) bounds in the inertia matrix</a:t>
                </a:r>
                <a:endParaRPr lang="en-US" altLang="zh-CN" sz="2100" dirty="0">
                  <a:latin typeface="+mj-lt"/>
                  <a:ea typeface="SimHei" charset="-122"/>
                  <a:cs typeface="SimHei" charset="-122"/>
                </a:endParaRPr>
              </a:p>
              <a:p>
                <a:pPr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mr-IN" altLang="zh-CN" sz="2100" b="0" i="1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λ</m:t>
                      </m:r>
                      <m:r>
                        <a:rPr lang="en-US" altLang="zh-CN" sz="2100" b="0" i="1" baseline="-25000" smtClean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𝑚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  <m:t>𝑛</m:t>
                          </m:r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100" b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≤</m:t>
                      </m:r>
                      <m:r>
                        <a:rPr kumimoji="1" lang="en-US" altLang="zh-CN" sz="2100" b="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d>
                        <m:dPr>
                          <m:ctrlPr>
                            <a:rPr kumimoji="1" lang="en-US" altLang="zh-CN" sz="2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100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100" b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mr-IN" altLang="zh-CN" sz="2100" b="0" i="1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λ</m:t>
                      </m:r>
                      <m:r>
                        <a:rPr lang="en-US" altLang="zh-CN" sz="2100" b="0" i="1" baseline="-25000" smtClean="0">
                          <a:latin typeface="Cambria Math" panose="02040503050406030204" pitchFamily="18" charset="0"/>
                          <a:ea typeface="SimHei" charset="-122"/>
                          <a:cs typeface="SimHei" charset="-122"/>
                        </a:rPr>
                        <m:t>𝑀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  <m:t>𝑛</m:t>
                          </m:r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SimHei" charset="-122"/>
                              <a:cs typeface="SimHei" charset="-122"/>
                            </a:rPr>
                            <m:t>𝑛</m:t>
                          </m:r>
                        </m:sub>
                      </m:sSub>
                      <m:r>
                        <a:rPr lang="mr-IN" altLang="zh-CN" sz="21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&lt;∞</m:t>
                      </m:r>
                    </m:oMath>
                  </m:oMathPara>
                </a14:m>
                <a:endParaRPr lang="zh-CN" altLang="en-US" sz="2100" dirty="0">
                  <a:latin typeface="+mj-lt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76400"/>
                <a:ext cx="8839200" cy="1481944"/>
              </a:xfrm>
              <a:prstGeom prst="rect">
                <a:avLst/>
              </a:prstGeom>
              <a:blipFill>
                <a:blip r:embed="rId3"/>
                <a:stretch>
                  <a:fillRect l="-862" r="-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6">
            <a:extLst>
              <a:ext uri="{FF2B5EF4-FFF2-40B4-BE49-F238E27FC236}">
                <a16:creationId xmlns:a16="http://schemas.microsoft.com/office/drawing/2014/main" id="{8F1F3F38-E3DC-7E46-8EB0-AC92B9093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76600"/>
            <a:ext cx="47387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l"/>
            </a:pP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Linearity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in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the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Parameters</a:t>
            </a:r>
            <a:endParaRPr lang="en-US" altLang="zh-CN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A7AF504-5A01-9F42-8B98-D6406426D6B6}"/>
                  </a:ext>
                </a:extLst>
              </p:cNvPr>
              <p:cNvSpPr/>
              <p:nvPr/>
            </p:nvSpPr>
            <p:spPr>
              <a:xfrm>
                <a:off x="228600" y="3694306"/>
                <a:ext cx="8686800" cy="2760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61950" algn="just">
                  <a:lnSpc>
                    <a:spcPct val="140000"/>
                  </a:lnSpc>
                </a:pPr>
                <a:r>
                  <a:rPr lang="en-US" altLang="zh-CN" sz="2100" dirty="0">
                    <a:latin typeface="+mj-lt"/>
                    <a:ea typeface="SimHei" charset="-122"/>
                    <a:cs typeface="SimHei" charset="-122"/>
                  </a:rPr>
                  <a:t>The equations of motion are linear in these inertia parameters.</a:t>
                </a:r>
                <a:r>
                  <a:rPr lang="zh-CN" altLang="en-US" sz="2100" dirty="0">
                    <a:latin typeface="+mj-lt"/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100" dirty="0">
                    <a:latin typeface="+mj-lt"/>
                    <a:ea typeface="SimHei" charset="-122"/>
                    <a:cs typeface="SimHei" charset="-122"/>
                  </a:rPr>
                  <a:t>There exists an </a:t>
                </a:r>
                <a14:m>
                  <m:oMath xmlns:m="http://schemas.openxmlformats.org/officeDocument/2006/math">
                    <m:r>
                      <a:rPr lang="en-US" altLang="zh-CN" sz="210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SimHei" charset="-122"/>
                        <a:cs typeface="SimHei" charset="-122"/>
                      </a:rPr>
                      <m:t>𝑛</m:t>
                    </m:r>
                    <m:r>
                      <a:rPr lang="en-US" altLang="zh-CN" sz="21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zh-CN" sz="21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𝑙</m:t>
                    </m:r>
                  </m:oMath>
                </a14:m>
                <a:r>
                  <a:rPr lang="en-US" altLang="zh-CN" sz="2100" dirty="0">
                    <a:solidFill>
                      <a:srgbClr val="3333FF"/>
                    </a:solidFill>
                    <a:latin typeface="+mj-lt"/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100" dirty="0">
                    <a:latin typeface="+mj-lt"/>
                    <a:ea typeface="SimHei" charset="-122"/>
                    <a:cs typeface="SimHei" charset="-122"/>
                  </a:rPr>
                  <a:t>function, </a:t>
                </a:r>
                <a14:m>
                  <m:oMath xmlns:m="http://schemas.openxmlformats.org/officeDocument/2006/math">
                    <m:r>
                      <a:rPr lang="en-US" altLang="zh-CN" sz="210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altLang="zh-CN" sz="210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210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lang="en-US" altLang="zh-CN" sz="210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1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sz="21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</m:acc>
                    <m:r>
                      <a:rPr lang="en-US" altLang="zh-CN" sz="21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̈"/>
                        <m:ctrlPr>
                          <a:rPr lang="en-US" altLang="zh-CN" sz="21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sz="21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</m:acc>
                    <m:r>
                      <a:rPr lang="en-US" altLang="zh-CN" sz="21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solidFill>
                      <a:srgbClr val="3333FF"/>
                    </a:solidFill>
                    <a:latin typeface="+mj-lt"/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100" dirty="0">
                    <a:latin typeface="+mj-lt"/>
                    <a:ea typeface="SimHei" charset="-122"/>
                    <a:cs typeface="SimHei" charset="-122"/>
                  </a:rPr>
                  <a:t>and an </a:t>
                </a:r>
                <a14:m>
                  <m:oMath xmlns:m="http://schemas.openxmlformats.org/officeDocument/2006/math">
                    <m:r>
                      <a:rPr lang="en-US" altLang="zh-CN" sz="210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𝑙</m:t>
                    </m:r>
                  </m:oMath>
                </a14:m>
                <a:r>
                  <a:rPr lang="en-US" altLang="zh-CN" sz="2100" dirty="0">
                    <a:latin typeface="+mj-lt"/>
                    <a:ea typeface="SimHei" charset="-122"/>
                    <a:cs typeface="SimHei" charset="-122"/>
                  </a:rPr>
                  <a:t>-dimensional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10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Θ</m:t>
                    </m:r>
                  </m:oMath>
                </a14:m>
                <a:r>
                  <a:rPr lang="el-GR" altLang="zh-CN" sz="2100" dirty="0">
                    <a:latin typeface="+mj-lt"/>
                    <a:ea typeface="SimHei" charset="-122"/>
                    <a:cs typeface="SimHei" charset="-122"/>
                  </a:rPr>
                  <a:t> </a:t>
                </a:r>
                <a:r>
                  <a:rPr lang="en-US" altLang="zh-CN" sz="2100" dirty="0">
                    <a:latin typeface="+mj-lt"/>
                    <a:ea typeface="SimHei" charset="-122"/>
                    <a:cs typeface="SimHei" charset="-122"/>
                  </a:rPr>
                  <a:t>such that the Euler–Lagrange equations can be written as</a:t>
                </a:r>
                <a:r>
                  <a:rPr lang="zh-CN" altLang="en-US" sz="2100" dirty="0">
                    <a:latin typeface="+mj-lt"/>
                    <a:ea typeface="SimHei" charset="-122"/>
                    <a:cs typeface="SimHei" charset="-122"/>
                  </a:rPr>
                  <a:t>：</a:t>
                </a:r>
                <a:endParaRPr lang="en-US" altLang="zh-CN" sz="2100" dirty="0">
                  <a:latin typeface="+mj-lt"/>
                  <a:ea typeface="SimHei" charset="-122"/>
                  <a:cs typeface="SimHei" charset="-122"/>
                </a:endParaRPr>
              </a:p>
              <a:p>
                <a:pPr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1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kumimoji="1" lang="en-US" altLang="zh-CN" sz="21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kumimoji="1" lang="en-US" altLang="zh-CN" sz="21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kumimoji="1" lang="en-US" altLang="zh-CN" sz="2100" b="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100" b="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1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1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1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100" b="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1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1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kumimoji="1" lang="en-US" altLang="zh-CN" sz="2100" b="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100" b="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21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1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100" b="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100" b="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𝑌</m:t>
                      </m:r>
                      <m:d>
                        <m:dPr>
                          <m:ctrlPr>
                            <a:rPr lang="en-US" altLang="zh-CN" sz="21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1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en-US" altLang="zh-CN" sz="21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sz="21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100" b="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sz="2100" b="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altLang="zh-CN" sz="21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100" b="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m:rPr>
                          <m:sty m:val="p"/>
                        </m:rPr>
                        <a:rPr lang="el-GR" altLang="zh-CN" sz="2100" b="0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Θ</m:t>
                      </m:r>
                    </m:oMath>
                  </m:oMathPara>
                </a14:m>
                <a:endParaRPr lang="en-US" altLang="zh-CN" sz="2100" dirty="0">
                  <a:solidFill>
                    <a:srgbClr val="3333FF"/>
                  </a:solidFill>
                  <a:latin typeface="+mj-lt"/>
                  <a:ea typeface="Cambria Math" charset="0"/>
                  <a:cs typeface="Cambria Math" charset="0"/>
                </a:endParaRPr>
              </a:p>
              <a:p>
                <a:pPr algn="just">
                  <a:lnSpc>
                    <a:spcPct val="140000"/>
                  </a:lnSpc>
                </a:pPr>
                <a:r>
                  <a:rPr lang="en" altLang="zh-CN" sz="2100" dirty="0">
                    <a:latin typeface="+mj-lt"/>
                    <a:ea typeface="SimHei" charset="-122"/>
                    <a:cs typeface="SimHei" charset="-122"/>
                  </a:rPr>
                  <a:t>where function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𝑌</m:t>
                    </m:r>
                    <m:d>
                      <m:dPr>
                        <m:ctrlPr>
                          <a:rPr lang="en-US" altLang="zh-CN" sz="21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1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  <m:r>
                          <a:rPr lang="en-US" altLang="zh-CN" sz="21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1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1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</m:acc>
                        <m:r>
                          <a:rPr lang="en-US" altLang="zh-CN" sz="21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̈"/>
                            <m:ctrlPr>
                              <a:rPr lang="en-US" altLang="zh-CN" sz="21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1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</m:acc>
                      </m:e>
                    </m:d>
                  </m:oMath>
                </a14:m>
                <a:r>
                  <a:rPr lang="en" altLang="zh-CN" sz="2100" dirty="0">
                    <a:latin typeface="+mj-lt"/>
                    <a:ea typeface="SimHei" charset="-122"/>
                    <a:cs typeface="SimHei" charset="-122"/>
                  </a:rPr>
                  <a:t> is called the </a:t>
                </a:r>
                <a:r>
                  <a:rPr lang="en" altLang="zh-CN" sz="2100" b="1" dirty="0">
                    <a:latin typeface="+mj-lt"/>
                    <a:ea typeface="SimHei" charset="-122"/>
                    <a:cs typeface="SimHei" charset="-122"/>
                  </a:rPr>
                  <a:t>regressor (</a:t>
                </a:r>
                <a:r>
                  <a:rPr lang="zh-CN" altLang="en" sz="2100" b="1" dirty="0">
                    <a:latin typeface="+mj-lt"/>
                    <a:ea typeface="SimHei" charset="-122"/>
                    <a:cs typeface="SimHei" charset="-122"/>
                  </a:rPr>
                  <a:t>回归量</a:t>
                </a:r>
                <a:r>
                  <a:rPr lang="en" altLang="zh-CN" sz="2100" b="1" dirty="0">
                    <a:latin typeface="+mj-lt"/>
                    <a:ea typeface="SimHei" charset="-122"/>
                    <a:cs typeface="SimHei" charset="-122"/>
                  </a:rPr>
                  <a:t>)</a:t>
                </a:r>
                <a:r>
                  <a:rPr lang="en" altLang="zh-CN" sz="2100" dirty="0">
                    <a:latin typeface="+mj-lt"/>
                    <a:ea typeface="SimHei" charset="-122"/>
                    <a:cs typeface="SimHei" charset="-122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10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Θ</m:t>
                    </m:r>
                    <m:r>
                      <a:rPr lang="el-GR" altLang="zh-CN" sz="210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l-GR" altLang="zh-CN" sz="21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1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sz="21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l-GR" altLang="zh-CN" sz="2100" dirty="0">
                    <a:latin typeface="+mj-lt"/>
                    <a:ea typeface="SimHei" charset="-122"/>
                    <a:cs typeface="SimHei" charset="-122"/>
                  </a:rPr>
                  <a:t> </a:t>
                </a:r>
                <a:r>
                  <a:rPr lang="en" altLang="zh-CN" sz="2100" dirty="0">
                    <a:latin typeface="+mj-lt"/>
                    <a:ea typeface="SimHei" charset="-122"/>
                    <a:cs typeface="SimHei" charset="-122"/>
                  </a:rPr>
                  <a:t>is the </a:t>
                </a:r>
                <a:r>
                  <a:rPr lang="en" altLang="zh-CN" sz="2100" b="1" dirty="0">
                    <a:latin typeface="+mj-lt"/>
                    <a:ea typeface="SimHei" charset="-122"/>
                    <a:cs typeface="SimHei" charset="-122"/>
                  </a:rPr>
                  <a:t>parameter vector </a:t>
                </a:r>
                <a:r>
                  <a:rPr lang="en-US" altLang="zh-CN" sz="2100" b="1" dirty="0">
                    <a:latin typeface="+mj-lt"/>
                    <a:ea typeface="SimHei" charset="-122"/>
                    <a:cs typeface="SimHei" charset="-122"/>
                  </a:rPr>
                  <a:t>(</a:t>
                </a:r>
                <a:r>
                  <a:rPr lang="zh-CN" altLang="en-US" sz="2100" b="1" dirty="0">
                    <a:latin typeface="+mj-lt"/>
                    <a:ea typeface="SimHei" charset="-122"/>
                    <a:cs typeface="SimHei" charset="-122"/>
                  </a:rPr>
                  <a:t>参数向量</a:t>
                </a:r>
                <a:r>
                  <a:rPr lang="en-US" altLang="zh-CN" sz="2100" b="1" dirty="0">
                    <a:latin typeface="+mj-lt"/>
                    <a:ea typeface="SimHei" charset="-122"/>
                    <a:cs typeface="SimHei" charset="-122"/>
                  </a:rPr>
                  <a:t>)</a:t>
                </a:r>
                <a:r>
                  <a:rPr lang="en" altLang="zh-CN" sz="2100" dirty="0">
                    <a:latin typeface="+mj-lt"/>
                    <a:ea typeface="SimHei" charset="-122"/>
                    <a:cs typeface="SimHei" charset="-122"/>
                  </a:rPr>
                  <a:t>.</a:t>
                </a:r>
                <a:endParaRPr lang="en-US" altLang="zh-CN" sz="2100" dirty="0">
                  <a:latin typeface="+mj-lt"/>
                  <a:ea typeface="SimHei" charset="-122"/>
                  <a:cs typeface="SimHei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A7AF504-5A01-9F42-8B98-D6406426D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694306"/>
                <a:ext cx="8686800" cy="2760307"/>
              </a:xfrm>
              <a:prstGeom prst="rect">
                <a:avLst/>
              </a:prstGeom>
              <a:blipFill>
                <a:blip r:embed="rId4"/>
                <a:stretch>
                  <a:fillRect l="-876" r="-730" b="-3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98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lvl="1" eaLnBrk="1" hangingPunct="1"/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Properties</a:t>
            </a:r>
            <a:r>
              <a:rPr lang="zh-CN" altLang="en-US" sz="43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of Dynamic Equations</a:t>
            </a:r>
            <a:endParaRPr lang="en-US" altLang="zh-CN" sz="4300" b="1" dirty="0">
              <a:ea typeface="ＭＳ Ｐゴシック" charset="-128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81000" y="1214120"/>
            <a:ext cx="47387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l"/>
            </a:pP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Linearity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in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the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Parameters</a:t>
            </a:r>
            <a:endParaRPr lang="en-US" altLang="zh-CN" sz="25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2CBD49-534A-D747-B48E-C0E231466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3581400" cy="30104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8B2416-C689-074D-ACAD-C6F61EE75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57400"/>
            <a:ext cx="6028893" cy="6492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76600" y="2737926"/>
            <a:ext cx="5638800" cy="429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938">
              <a:lnSpc>
                <a:spcPct val="114000"/>
              </a:lnSpc>
            </a:pPr>
            <a:r>
              <a:rPr lang="en-US" altLang="zh-CN" sz="2100" dirty="0">
                <a:latin typeface="+mj-lt"/>
                <a:ea typeface="SimHei" charset="-122"/>
                <a:cs typeface="SimHei" charset="-122"/>
              </a:rPr>
              <a:t>If we group the inertia terms as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326CD5-6A89-DA48-A5B6-024BA189CAA4}"/>
              </a:ext>
            </a:extLst>
          </p:cNvPr>
          <p:cNvSpPr/>
          <p:nvPr/>
        </p:nvSpPr>
        <p:spPr>
          <a:xfrm>
            <a:off x="2971800" y="4065810"/>
            <a:ext cx="6096000" cy="429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938">
              <a:lnSpc>
                <a:spcPct val="114000"/>
              </a:lnSpc>
            </a:pPr>
            <a:r>
              <a:rPr lang="en-US" altLang="zh-CN" sz="2100" dirty="0">
                <a:latin typeface="+mj-lt"/>
                <a:ea typeface="SimHei" charset="-122"/>
                <a:cs typeface="SimHei" charset="-122"/>
              </a:rPr>
              <a:t>then we can write the inertia matrix elements as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AF9F04-9B5A-6141-B3A4-8A03F4D97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50" y="3192088"/>
            <a:ext cx="3586984" cy="9334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BDD339-0DF0-EC41-99B9-93354CE89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470657"/>
            <a:ext cx="3048000" cy="97819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DA763C4-688A-AB44-B46E-75DF055E4681}"/>
              </a:ext>
            </a:extLst>
          </p:cNvPr>
          <p:cNvSpPr/>
          <p:nvPr/>
        </p:nvSpPr>
        <p:spPr>
          <a:xfrm>
            <a:off x="76200" y="5357336"/>
            <a:ext cx="89916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938" algn="just"/>
            <a:r>
              <a:rPr lang="zh-CN" altLang="en-US" sz="2100" dirty="0">
                <a:latin typeface="+mj-lt"/>
                <a:ea typeface="SimHei" charset="-122"/>
              </a:rPr>
              <a:t>    </a:t>
            </a:r>
            <a:r>
              <a:rPr lang="en" altLang="zh-CN" sz="2100" dirty="0">
                <a:latin typeface="+mj-lt"/>
                <a:ea typeface="SimHei" charset="-122"/>
              </a:rPr>
              <a:t>No additional parameters are required in the Christoffel symbols. However,</a:t>
            </a:r>
            <a:r>
              <a:rPr lang="en-US" altLang="zh-CN" sz="2100" dirty="0">
                <a:latin typeface="+mj-lt"/>
                <a:ea typeface="SimHei" charset="-122"/>
              </a:rPr>
              <a:t> </a:t>
            </a:r>
            <a:r>
              <a:rPr lang="en" altLang="zh-CN" sz="2100" dirty="0">
                <a:latin typeface="+mj-lt"/>
                <a:ea typeface="SimHei" charset="-122"/>
              </a:rPr>
              <a:t>the gravitational torques generally require additional parameters. Setting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578F9C-9D19-CC48-B59D-1A12222C1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50" y="6095944"/>
            <a:ext cx="2270060" cy="6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7557C-DADE-A047-AB84-AFEE38B788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lvl="1" eaLnBrk="1" hangingPunct="1"/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Properties</a:t>
            </a:r>
            <a:r>
              <a:rPr lang="zh-CN" altLang="en-US" sz="4300" b="1" dirty="0">
                <a:solidFill>
                  <a:schemeClr val="tx1"/>
                </a:solidFill>
                <a:ea typeface="黑体" pitchFamily="49" charset="-122"/>
              </a:rPr>
              <a:t> </a:t>
            </a:r>
            <a:r>
              <a:rPr lang="en-US" altLang="zh-CN" sz="4300" b="1" dirty="0">
                <a:solidFill>
                  <a:schemeClr val="tx1"/>
                </a:solidFill>
                <a:ea typeface="黑体" pitchFamily="49" charset="-122"/>
              </a:rPr>
              <a:t>of Dynamic Equations</a:t>
            </a:r>
            <a:endParaRPr lang="en-US" altLang="zh-CN" sz="4300" b="1" dirty="0">
              <a:ea typeface="ＭＳ Ｐゴシック" charset="-128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81000" y="1214120"/>
            <a:ext cx="47387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itchFamily="2" charset="2"/>
              <a:buChar char="l"/>
            </a:pP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Linearity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in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the</a:t>
            </a:r>
            <a:r>
              <a:rPr lang="zh-CN" altLang="en-US" sz="2500" b="1" dirty="0">
                <a:solidFill>
                  <a:srgbClr val="C00000"/>
                </a:solidFill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</a:rPr>
              <a:t>Parameters</a:t>
            </a:r>
            <a:endParaRPr lang="en-US" altLang="zh-CN" sz="25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2CBD49-534A-D747-B48E-C0E231466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3581400" cy="30104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8B2416-C689-074D-ACAD-C6F61EE75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57400"/>
            <a:ext cx="6028893" cy="6492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191307" y="2737926"/>
            <a:ext cx="5952693" cy="429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938">
              <a:lnSpc>
                <a:spcPct val="114000"/>
              </a:lnSpc>
            </a:pPr>
            <a:r>
              <a:rPr lang="en-US" altLang="zh-CN" sz="2100" dirty="0">
                <a:latin typeface="+mj-lt"/>
                <a:ea typeface="SimHei" charset="-122"/>
                <a:cs typeface="SimHei" charset="-122"/>
              </a:rPr>
              <a:t>we can write the gravitational terms </a:t>
            </a:r>
            <a:r>
              <a:rPr lang="en-US" altLang="zh-CN" sz="2100" i="1" dirty="0">
                <a:latin typeface="+mj-lt"/>
                <a:ea typeface="SimHei" charset="-122"/>
                <a:cs typeface="SimHei" charset="-122"/>
              </a:rPr>
              <a:t>g</a:t>
            </a:r>
            <a:r>
              <a:rPr lang="en-US" altLang="zh-CN" sz="2100" baseline="-25000" dirty="0">
                <a:latin typeface="+mj-lt"/>
                <a:ea typeface="SimHei" charset="-122"/>
                <a:cs typeface="SimHei" charset="-122"/>
              </a:rPr>
              <a:t>1</a:t>
            </a:r>
            <a:r>
              <a:rPr lang="en-US" altLang="zh-CN" sz="2100" dirty="0">
                <a:latin typeface="+mj-lt"/>
                <a:ea typeface="SimHei" charset="-122"/>
                <a:cs typeface="SimHei" charset="-122"/>
              </a:rPr>
              <a:t> and </a:t>
            </a:r>
            <a:r>
              <a:rPr lang="en-US" altLang="zh-CN" sz="2100" i="1" dirty="0">
                <a:ea typeface="SimHei" charset="-122"/>
                <a:cs typeface="SimHei" charset="-122"/>
              </a:rPr>
              <a:t>g</a:t>
            </a:r>
            <a:r>
              <a:rPr lang="en-US" altLang="zh-CN" sz="2100" baseline="-25000" dirty="0">
                <a:ea typeface="SimHei" charset="-122"/>
                <a:cs typeface="SimHei" charset="-122"/>
              </a:rPr>
              <a:t>2</a:t>
            </a:r>
            <a:r>
              <a:rPr lang="en-US" altLang="zh-CN" sz="2100" dirty="0">
                <a:latin typeface="+mj-lt"/>
                <a:ea typeface="SimHei" charset="-122"/>
                <a:cs typeface="SimHei" charset="-122"/>
              </a:rPr>
              <a:t> as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7CDCB1-AAA4-BD42-9ECC-F359F9648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884" y="3284555"/>
            <a:ext cx="4128052" cy="640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A5C7AD9-87A8-924A-B530-61BBFA4CD15B}"/>
                  </a:ext>
                </a:extLst>
              </p:cNvPr>
              <p:cNvSpPr/>
              <p:nvPr/>
            </p:nvSpPr>
            <p:spPr>
              <a:xfrm>
                <a:off x="3083952" y="4003102"/>
                <a:ext cx="4490781" cy="443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kumimoji="1" lang="en-US" altLang="zh-CN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kumimoji="1" lang="en-US" altLang="zh-CN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kumimoji="1" lang="en-US" altLang="zh-CN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kumimoji="1" lang="en-US" altLang="zh-CN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𝑌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m:rPr>
                          <m:sty m:val="p"/>
                        </m:rPr>
                        <a:rPr lang="el-GR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Θ</m:t>
                      </m:r>
                    </m:oMath>
                  </m:oMathPara>
                </a14:m>
                <a:endParaRPr lang="en-US" altLang="zh-CN" sz="2000" dirty="0">
                  <a:solidFill>
                    <a:srgbClr val="3333FF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A5C7AD9-87A8-924A-B530-61BBFA4CD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952" y="4003102"/>
                <a:ext cx="4490781" cy="443198"/>
              </a:xfrm>
              <a:prstGeom prst="rect">
                <a:avLst/>
              </a:prstGeom>
              <a:blipFill>
                <a:blip r:embed="rId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A456F505-0BCA-4548-B32A-7660B9D03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7" y="4419600"/>
            <a:ext cx="8128603" cy="10763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2D9EF99-DBA5-DA40-A3FF-C1094D16A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86" y="5495917"/>
            <a:ext cx="4796114" cy="13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10.4|76.5|36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32869</TotalTime>
  <Words>2661</Words>
  <Application>Microsoft Macintosh PowerPoint</Application>
  <PresentationFormat>On-screen Show (4:3)</PresentationFormat>
  <Paragraphs>350</Paragraphs>
  <Slides>36</Slides>
  <Notes>25</Notes>
  <HiddenSlides>0</HiddenSlides>
  <MMClips>2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54" baseType="lpstr">
      <vt:lpstr>DeepSeek-CJK-patch</vt:lpstr>
      <vt:lpstr>Microsoft YaHei</vt:lpstr>
      <vt:lpstr>Microsoft YaHei</vt:lpstr>
      <vt:lpstr>黑体</vt:lpstr>
      <vt:lpstr>黑体</vt:lpstr>
      <vt:lpstr>华文新魏</vt:lpstr>
      <vt:lpstr>Arial</vt:lpstr>
      <vt:lpstr>Arial Black</vt:lpstr>
      <vt:lpstr>Cambria Math</vt:lpstr>
      <vt:lpstr>Helvetica</vt:lpstr>
      <vt:lpstr>Times New Roman</vt:lpstr>
      <vt:lpstr>Wingdings</vt:lpstr>
      <vt:lpstr>Default Design</vt:lpstr>
      <vt:lpstr>Visio</vt:lpstr>
      <vt:lpstr>Equation</vt:lpstr>
      <vt:lpstr>公式</vt:lpstr>
      <vt:lpstr>Equation.DSMT4</vt:lpstr>
      <vt:lpstr>Visio.Drawing.6</vt:lpstr>
      <vt:lpstr>PowerPoint Presentation</vt:lpstr>
      <vt:lpstr>Outline</vt:lpstr>
      <vt:lpstr>Equations of Motion</vt:lpstr>
      <vt:lpstr>Some Common Configurations</vt:lpstr>
      <vt:lpstr>Robots with parallelogram structure</vt:lpstr>
      <vt:lpstr>Properties of Dynamic Equations</vt:lpstr>
      <vt:lpstr>Properties of Dynamic Equations</vt:lpstr>
      <vt:lpstr>Properties of Dynamic Equations</vt:lpstr>
      <vt:lpstr>Properties of Dynamic Equations</vt:lpstr>
      <vt:lpstr>Generalized Forces </vt:lpstr>
      <vt:lpstr>Generalized Forces </vt:lpstr>
      <vt:lpstr>Generalized Forces </vt:lpstr>
      <vt:lpstr>Generalized Forces </vt:lpstr>
      <vt:lpstr>Impact Dynamics</vt:lpstr>
      <vt:lpstr>Impact Dynamics</vt:lpstr>
      <vt:lpstr>Impact Dynamics</vt:lpstr>
      <vt:lpstr>Impact Dynamics</vt:lpstr>
      <vt:lpstr>Impact Dynamics</vt:lpstr>
      <vt:lpstr>Derive the Lagrangian Dynamics</vt:lpstr>
      <vt:lpstr>Derive the Lagrangian Dynamics</vt:lpstr>
      <vt:lpstr>Computing the Lagrangian</vt:lpstr>
      <vt:lpstr>Computing the Lagrangian</vt:lpstr>
      <vt:lpstr>Computing the Lagrangian</vt:lpstr>
      <vt:lpstr>Computing the Lagrangian</vt:lpstr>
      <vt:lpstr>Computing the Lagrangian</vt:lpstr>
      <vt:lpstr>Computing the Lagrangian</vt:lpstr>
      <vt:lpstr>Computing the Lagrangian</vt:lpstr>
      <vt:lpstr>Computing the Lagrangian</vt:lpstr>
      <vt:lpstr>PowerPoint Presentation</vt:lpstr>
      <vt:lpstr>Using MATLAB to Obtain the Model</vt:lpstr>
      <vt:lpstr>Using MATLAB to Obtain the Model</vt:lpstr>
      <vt:lpstr>Using MATLAB to Obtain the Model</vt:lpstr>
      <vt:lpstr>Using MATLAB to Obtain the Model</vt:lpstr>
      <vt:lpstr>Using MATLAB to Obtain the Model</vt:lpstr>
      <vt:lpstr>PowerPoint Presentation</vt:lpstr>
      <vt:lpstr>Midterm Test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Robot Lab</dc:creator>
  <cp:lastModifiedBy>Chenglong Fu</cp:lastModifiedBy>
  <cp:revision>1163</cp:revision>
  <dcterms:created xsi:type="dcterms:W3CDTF">2002-07-10T20:39:25Z</dcterms:created>
  <dcterms:modified xsi:type="dcterms:W3CDTF">2025-04-15T23:54:06Z</dcterms:modified>
</cp:coreProperties>
</file>